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8" r:id="rId3"/>
    <p:sldId id="257" r:id="rId4"/>
    <p:sldId id="259" r:id="rId5"/>
    <p:sldId id="277" r:id="rId6"/>
    <p:sldId id="260" r:id="rId7"/>
    <p:sldId id="261" r:id="rId8"/>
    <p:sldId id="262" r:id="rId9"/>
    <p:sldId id="263" r:id="rId10"/>
    <p:sldId id="264" r:id="rId11"/>
    <p:sldId id="265" r:id="rId12"/>
    <p:sldId id="279" r:id="rId13"/>
    <p:sldId id="280" r:id="rId14"/>
    <p:sldId id="267" r:id="rId15"/>
    <p:sldId id="268" r:id="rId16"/>
    <p:sldId id="269" r:id="rId17"/>
    <p:sldId id="270" r:id="rId18"/>
    <p:sldId id="271" r:id="rId19"/>
    <p:sldId id="278" r:id="rId20"/>
    <p:sldId id="272" r:id="rId21"/>
    <p:sldId id="281" r:id="rId22"/>
    <p:sldId id="273" r:id="rId23"/>
    <p:sldId id="274" r:id="rId24"/>
    <p:sldId id="275" r:id="rId25"/>
    <p:sldId id="276" r:id="rId26"/>
    <p:sldId id="282"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254"/>
    <p:restoredTop sz="50063"/>
  </p:normalViewPr>
  <p:slideViewPr>
    <p:cSldViewPr>
      <p:cViewPr varScale="1">
        <p:scale>
          <a:sx n="66" d="100"/>
          <a:sy n="66" d="100"/>
        </p:scale>
        <p:origin x="3128"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43E618-E896-4B81-BA8F-64ECFC7D1400}" type="datetimeFigureOut">
              <a:rPr lang="en-US" smtClean="0"/>
              <a:t>8/25/20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751AC8-DDD7-4612-BC40-08FA021AC5D2}" type="slidenum">
              <a:rPr lang="en-US" smtClean="0"/>
              <a:t>‹#›</a:t>
            </a:fld>
            <a:endParaRPr lang="en-US"/>
          </a:p>
        </p:txBody>
      </p:sp>
    </p:spTree>
    <p:extLst>
      <p:ext uri="{BB962C8B-B14F-4D97-AF65-F5344CB8AC3E}">
        <p14:creationId xmlns:p14="http://schemas.microsoft.com/office/powerpoint/2010/main" val="3445629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8187F8-DF39-4A72-9E73-13F20BF08939}" type="slidenum">
              <a:rPr lang="en-US" altLang="en-US"/>
              <a:pPr/>
              <a:t>2</a:t>
            </a:fld>
            <a:endParaRPr lang="en-US" alt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r>
              <a:rPr lang="en-US" altLang="en-US"/>
              <a:t>The amendments were a reaction to what was happening in the courts and in the workplace  -- the courts were issuing decisions that finely parsed whether the employee met the definition of disability under the law which had the effect of making employers sometimes take a hard line when evaluating whether an employee had a disability </a:t>
            </a:r>
          </a:p>
          <a:p>
            <a:endParaRPr lang="en-US" altLang="en-US"/>
          </a:p>
          <a:p>
            <a:r>
              <a:rPr lang="en-US" altLang="en-US"/>
              <a:t>* We’ll talk a bit more about what the Supreme Court decisions did in a few minutes, when we get into the details of what changes the ADAAA made</a:t>
            </a:r>
          </a:p>
          <a:p>
            <a:endParaRPr lang="en-US" altLang="en-US"/>
          </a:p>
          <a:p>
            <a:r>
              <a:rPr lang="en-US" altLang="en-US"/>
              <a:t>But the end result was fewer employees being granted the rights under the disability laws, the types of individuals Congress intended to cover under the disability laws were excluded and it also had the effect of  making the entire process for employees with disabilities very ardurous.</a:t>
            </a:r>
          </a:p>
        </p:txBody>
      </p:sp>
    </p:spTree>
    <p:extLst>
      <p:ext uri="{BB962C8B-B14F-4D97-AF65-F5344CB8AC3E}">
        <p14:creationId xmlns:p14="http://schemas.microsoft.com/office/powerpoint/2010/main" val="238807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a:t>
            </a:r>
          </a:p>
        </p:txBody>
      </p:sp>
      <p:sp>
        <p:nvSpPr>
          <p:cNvPr id="4" name="Slide Number Placeholder 3"/>
          <p:cNvSpPr>
            <a:spLocks noGrp="1"/>
          </p:cNvSpPr>
          <p:nvPr>
            <p:ph type="sldNum" sz="quarter" idx="10"/>
          </p:nvPr>
        </p:nvSpPr>
        <p:spPr/>
        <p:txBody>
          <a:bodyPr/>
          <a:lstStyle/>
          <a:p>
            <a:fld id="{3EBA5BD7-F043-4D1B-AA17-CD412FC534DE}" type="slidenum">
              <a:rPr lang="en-US" smtClean="0"/>
              <a:pPr/>
              <a:t>3</a:t>
            </a:fld>
            <a:endParaRPr lang="en-US"/>
          </a:p>
        </p:txBody>
      </p:sp>
    </p:spTree>
    <p:extLst>
      <p:ext uri="{BB962C8B-B14F-4D97-AF65-F5344CB8AC3E}">
        <p14:creationId xmlns:p14="http://schemas.microsoft.com/office/powerpoint/2010/main" val="2890830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43636C-05C6-4171-8CD1-63EB7E776D89}" type="slidenum">
              <a:rPr lang="en-US" altLang="en-US"/>
              <a:pPr/>
              <a:t>4</a:t>
            </a:fld>
            <a:endParaRPr lang="en-US" alt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r>
              <a:rPr lang="en-US" altLang="en-US" sz="1000"/>
              <a:t>We’re going to go into more depth about each of these points in the remainder of this presentation</a:t>
            </a:r>
          </a:p>
        </p:txBody>
      </p:sp>
    </p:spTree>
    <p:extLst>
      <p:ext uri="{BB962C8B-B14F-4D97-AF65-F5344CB8AC3E}">
        <p14:creationId xmlns:p14="http://schemas.microsoft.com/office/powerpoint/2010/main" val="199716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sz="2800">
                <a:solidFill>
                  <a:schemeClr val="bg1"/>
                </a:solidFill>
                <a:latin typeface="Arial Narrow" pitchFamily="34" charset="0"/>
              </a:defRPr>
            </a:lvl1pPr>
            <a:lvl2pPr marL="742950" indent="-285750" eaLnBrk="0" hangingPunct="0">
              <a:defRPr sz="2800">
                <a:solidFill>
                  <a:schemeClr val="bg1"/>
                </a:solidFill>
                <a:latin typeface="Arial Narrow" pitchFamily="34" charset="0"/>
              </a:defRPr>
            </a:lvl2pPr>
            <a:lvl3pPr marL="1143000" indent="-228600" eaLnBrk="0" hangingPunct="0">
              <a:defRPr sz="2800">
                <a:solidFill>
                  <a:schemeClr val="bg1"/>
                </a:solidFill>
                <a:latin typeface="Arial Narrow" pitchFamily="34" charset="0"/>
              </a:defRPr>
            </a:lvl3pPr>
            <a:lvl4pPr marL="1600200" indent="-228600" eaLnBrk="0" hangingPunct="0">
              <a:defRPr sz="2800">
                <a:solidFill>
                  <a:schemeClr val="bg1"/>
                </a:solidFill>
                <a:latin typeface="Arial Narrow" pitchFamily="34" charset="0"/>
              </a:defRPr>
            </a:lvl4pPr>
            <a:lvl5pPr marL="2057400" indent="-228600" eaLnBrk="0" hangingPunct="0">
              <a:defRPr sz="2800">
                <a:solidFill>
                  <a:schemeClr val="bg1"/>
                </a:solidFill>
                <a:latin typeface="Arial Narrow" pitchFamily="34" charset="0"/>
              </a:defRPr>
            </a:lvl5pPr>
            <a:lvl6pPr marL="2514600" indent="-228600" eaLnBrk="0" fontAlgn="base" hangingPunct="0">
              <a:spcBef>
                <a:spcPct val="20000"/>
              </a:spcBef>
              <a:spcAft>
                <a:spcPct val="0"/>
              </a:spcAft>
              <a:buChar char="–"/>
              <a:defRPr sz="2800">
                <a:solidFill>
                  <a:schemeClr val="bg1"/>
                </a:solidFill>
                <a:latin typeface="Arial Narrow" pitchFamily="34" charset="0"/>
              </a:defRPr>
            </a:lvl6pPr>
            <a:lvl7pPr marL="2971800" indent="-228600" eaLnBrk="0" fontAlgn="base" hangingPunct="0">
              <a:spcBef>
                <a:spcPct val="20000"/>
              </a:spcBef>
              <a:spcAft>
                <a:spcPct val="0"/>
              </a:spcAft>
              <a:buChar char="–"/>
              <a:defRPr sz="2800">
                <a:solidFill>
                  <a:schemeClr val="bg1"/>
                </a:solidFill>
                <a:latin typeface="Arial Narrow" pitchFamily="34" charset="0"/>
              </a:defRPr>
            </a:lvl7pPr>
            <a:lvl8pPr marL="3429000" indent="-228600" eaLnBrk="0" fontAlgn="base" hangingPunct="0">
              <a:spcBef>
                <a:spcPct val="20000"/>
              </a:spcBef>
              <a:spcAft>
                <a:spcPct val="0"/>
              </a:spcAft>
              <a:buChar char="–"/>
              <a:defRPr sz="2800">
                <a:solidFill>
                  <a:schemeClr val="bg1"/>
                </a:solidFill>
                <a:latin typeface="Arial Narrow" pitchFamily="34" charset="0"/>
              </a:defRPr>
            </a:lvl8pPr>
            <a:lvl9pPr marL="3886200" indent="-228600" eaLnBrk="0" fontAlgn="base" hangingPunct="0">
              <a:spcBef>
                <a:spcPct val="20000"/>
              </a:spcBef>
              <a:spcAft>
                <a:spcPct val="0"/>
              </a:spcAft>
              <a:buChar char="–"/>
              <a:defRPr sz="2800">
                <a:solidFill>
                  <a:schemeClr val="bg1"/>
                </a:solidFill>
                <a:latin typeface="Arial Narrow" pitchFamily="34" charset="0"/>
              </a:defRPr>
            </a:lvl9pPr>
          </a:lstStyle>
          <a:p>
            <a:pPr eaLnBrk="1" hangingPunct="1"/>
            <a:fld id="{186A4AD1-6C82-40F7-A1DD-DBFC4956E55E}" type="slidenum">
              <a:rPr lang="en-US" altLang="en-US" sz="1200">
                <a:solidFill>
                  <a:schemeClr val="tx1"/>
                </a:solidFill>
                <a:latin typeface="Arial" charset="0"/>
              </a:rPr>
              <a:pPr eaLnBrk="1" hangingPunct="1"/>
              <a:t>5</a:t>
            </a:fld>
            <a:endParaRPr lang="en-US" altLang="en-US" sz="1200">
              <a:solidFill>
                <a:schemeClr val="tx1"/>
              </a:solidFill>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11367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B352BC-97EC-40CF-BEB6-275E5BE3E2EB}" type="slidenum">
              <a:rPr lang="en-US" altLang="en-US"/>
              <a:pPr/>
              <a:t>6</a:t>
            </a:fld>
            <a:endParaRPr lang="en-US" alt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r>
              <a:rPr lang="en-US" altLang="en-US"/>
              <a:t>This is the exact language of the ADAAA.</a:t>
            </a:r>
          </a:p>
        </p:txBody>
      </p:sp>
    </p:spTree>
    <p:extLst>
      <p:ext uri="{BB962C8B-B14F-4D97-AF65-F5344CB8AC3E}">
        <p14:creationId xmlns:p14="http://schemas.microsoft.com/office/powerpoint/2010/main" val="1296357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84AF66-1C02-4FE0-B1FD-F1CA5F2CC981}" type="slidenum">
              <a:rPr lang="en-US" altLang="en-US"/>
              <a:pPr/>
              <a:t>7</a:t>
            </a:fld>
            <a:endParaRPr lang="en-US" alt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r>
              <a:rPr lang="en-US" altLang="en-US"/>
              <a:t>Overarching theme of ADAAA is that terminology of Federal disability nondiscrimination law should be construed or applied to ensure the scope of protection is broad</a:t>
            </a:r>
          </a:p>
          <a:p>
            <a:r>
              <a:rPr lang="en-US" altLang="en-US"/>
              <a:t>Quoted language appears in revised Sec. 3 paragraph 4(A) – paragraphs (B) through (E) provide detailed instructions re:  how to interpret particular aspects of definition or its application</a:t>
            </a:r>
          </a:p>
          <a:p>
            <a:endParaRPr lang="en-US" altLang="en-US"/>
          </a:p>
          <a:p>
            <a:r>
              <a:rPr lang="en-US" altLang="en-US"/>
              <a:t>In the next several slides, we’ll talk about the key changes in each of the three categories of “disability”</a:t>
            </a:r>
          </a:p>
          <a:p>
            <a:endParaRPr lang="en-US" altLang="en-US"/>
          </a:p>
          <a:p>
            <a:endParaRPr lang="en-US" altLang="en-US"/>
          </a:p>
        </p:txBody>
      </p:sp>
    </p:spTree>
    <p:extLst>
      <p:ext uri="{BB962C8B-B14F-4D97-AF65-F5344CB8AC3E}">
        <p14:creationId xmlns:p14="http://schemas.microsoft.com/office/powerpoint/2010/main" val="1667256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B9C6AA-0957-4D51-B6BC-41FF08D73AD5}" type="slidenum">
              <a:rPr lang="en-US" altLang="en-US"/>
              <a:pPr/>
              <a:t>8</a:t>
            </a:fld>
            <a:endParaRPr lang="en-US" alt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xfrm>
            <a:off x="373063" y="4343400"/>
            <a:ext cx="6186487" cy="4114800"/>
          </a:xfrm>
        </p:spPr>
        <p:txBody>
          <a:bodyPr/>
          <a:lstStyle/>
          <a:p>
            <a:endParaRPr lang="en-US" altLang="en-US" sz="1400" b="1" dirty="0"/>
          </a:p>
        </p:txBody>
      </p:sp>
    </p:spTree>
    <p:extLst>
      <p:ext uri="{BB962C8B-B14F-4D97-AF65-F5344CB8AC3E}">
        <p14:creationId xmlns:p14="http://schemas.microsoft.com/office/powerpoint/2010/main" val="1217806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D6C81A-8C6F-4AD6-AC3D-FFCF19C2C77F}" type="slidenum">
              <a:rPr lang="en-US" altLang="en-US"/>
              <a:pPr/>
              <a:t>9</a:t>
            </a:fld>
            <a:endParaRPr lang="en-US" alt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pPr>
              <a:buFontTx/>
              <a:buChar char="•"/>
            </a:pPr>
            <a:r>
              <a:rPr lang="en-US" altLang="en-US"/>
              <a:t>WIA nondiscrimination regulations list “caring for one's self, performing manual tasks, walking, seeing, hearing, speaking, breathing, learning, and working”</a:t>
            </a:r>
          </a:p>
          <a:p>
            <a:pPr lvl="1">
              <a:buFontTx/>
              <a:buChar char="•"/>
            </a:pPr>
            <a:r>
              <a:rPr lang="en-US" altLang="en-US"/>
              <a:t>Supreme Court questioned, but never ruled on, whether “working” should be included</a:t>
            </a:r>
          </a:p>
          <a:p>
            <a:pPr>
              <a:buFontTx/>
              <a:buChar char="•"/>
            </a:pPr>
            <a:r>
              <a:rPr lang="en-US" altLang="en-US"/>
              <a:t>Examples of activities recognized by courts:  concentrating, reproducing</a:t>
            </a:r>
          </a:p>
          <a:p>
            <a:endParaRPr lang="en-US" altLang="en-US"/>
          </a:p>
        </p:txBody>
      </p:sp>
    </p:spTree>
    <p:extLst>
      <p:ext uri="{BB962C8B-B14F-4D97-AF65-F5344CB8AC3E}">
        <p14:creationId xmlns:p14="http://schemas.microsoft.com/office/powerpoint/2010/main" val="7071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C54A3F-0E58-4E86-90B5-14225D7E33DD}" type="slidenum">
              <a:rPr lang="en-US" altLang="en-US"/>
              <a:pPr/>
              <a:t>10</a:t>
            </a:fld>
            <a:endParaRPr lang="en-US" alt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38881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84613" y="8684926"/>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b"/>
          <a:lstStyle>
            <a:lvl1pPr>
              <a:spcBef>
                <a:spcPct val="30000"/>
              </a:spcBef>
              <a:defRPr sz="1200">
                <a:solidFill>
                  <a:schemeClr val="tx1"/>
                </a:solidFill>
                <a:latin typeface="Times" pitchFamily="18" charset="0"/>
              </a:defRPr>
            </a:lvl1pPr>
            <a:lvl2pPr marL="742950" indent="-285750">
              <a:spcBef>
                <a:spcPct val="30000"/>
              </a:spcBef>
              <a:defRPr sz="1200">
                <a:solidFill>
                  <a:schemeClr val="tx1"/>
                </a:solidFill>
                <a:latin typeface="Times" pitchFamily="18" charset="0"/>
              </a:defRPr>
            </a:lvl2pPr>
            <a:lvl3pPr marL="1143000" indent="-228600">
              <a:spcBef>
                <a:spcPct val="30000"/>
              </a:spcBef>
              <a:defRPr sz="1200">
                <a:solidFill>
                  <a:schemeClr val="tx1"/>
                </a:solidFill>
                <a:latin typeface="Times" pitchFamily="18" charset="0"/>
              </a:defRPr>
            </a:lvl3pPr>
            <a:lvl4pPr marL="1600200" indent="-228600">
              <a:spcBef>
                <a:spcPct val="30000"/>
              </a:spcBef>
              <a:defRPr sz="1200">
                <a:solidFill>
                  <a:schemeClr val="tx1"/>
                </a:solidFill>
                <a:latin typeface="Times" pitchFamily="18" charset="0"/>
              </a:defRPr>
            </a:lvl4pPr>
            <a:lvl5pPr marL="2057400" indent="-228600">
              <a:spcBef>
                <a:spcPct val="30000"/>
              </a:spcBef>
              <a:defRPr sz="1200">
                <a:solidFill>
                  <a:schemeClr val="tx1"/>
                </a:solidFill>
                <a:latin typeface="Times" pitchFamily="18" charset="0"/>
              </a:defRPr>
            </a:lvl5pPr>
            <a:lvl6pPr marL="2514600" indent="-228600" eaLnBrk="0" fontAlgn="base" hangingPunct="0">
              <a:spcBef>
                <a:spcPct val="30000"/>
              </a:spcBef>
              <a:spcAft>
                <a:spcPct val="0"/>
              </a:spcAft>
              <a:defRPr sz="1200">
                <a:solidFill>
                  <a:schemeClr val="tx1"/>
                </a:solidFill>
                <a:latin typeface="Times" pitchFamily="18" charset="0"/>
              </a:defRPr>
            </a:lvl6pPr>
            <a:lvl7pPr marL="2971800" indent="-228600" eaLnBrk="0" fontAlgn="base" hangingPunct="0">
              <a:spcBef>
                <a:spcPct val="30000"/>
              </a:spcBef>
              <a:spcAft>
                <a:spcPct val="0"/>
              </a:spcAft>
              <a:defRPr sz="1200">
                <a:solidFill>
                  <a:schemeClr val="tx1"/>
                </a:solidFill>
                <a:latin typeface="Times" pitchFamily="18" charset="0"/>
              </a:defRPr>
            </a:lvl7pPr>
            <a:lvl8pPr marL="3429000" indent="-228600" eaLnBrk="0" fontAlgn="base" hangingPunct="0">
              <a:spcBef>
                <a:spcPct val="30000"/>
              </a:spcBef>
              <a:spcAft>
                <a:spcPct val="0"/>
              </a:spcAft>
              <a:defRPr sz="1200">
                <a:solidFill>
                  <a:schemeClr val="tx1"/>
                </a:solidFill>
                <a:latin typeface="Times" pitchFamily="18" charset="0"/>
              </a:defRPr>
            </a:lvl8pPr>
            <a:lvl9pPr marL="3886200" indent="-228600" eaLnBrk="0" fontAlgn="base" hangingPunct="0">
              <a:spcBef>
                <a:spcPct val="30000"/>
              </a:spcBef>
              <a:spcAft>
                <a:spcPct val="0"/>
              </a:spcAft>
              <a:defRPr sz="1200">
                <a:solidFill>
                  <a:schemeClr val="tx1"/>
                </a:solidFill>
                <a:latin typeface="Times" pitchFamily="18" charset="0"/>
              </a:defRPr>
            </a:lvl9pPr>
          </a:lstStyle>
          <a:p>
            <a:pPr algn="r" eaLnBrk="1" hangingPunct="1">
              <a:spcBef>
                <a:spcPct val="0"/>
              </a:spcBef>
            </a:pPr>
            <a:fld id="{5F804EA0-41A1-44C1-BE9F-188CBE56DA22}" type="slidenum">
              <a:rPr lang="en-US" altLang="en-US">
                <a:latin typeface="Arial" charset="0"/>
              </a:rPr>
              <a:pPr algn="r" eaLnBrk="1" hangingPunct="1">
                <a:spcBef>
                  <a:spcPct val="0"/>
                </a:spcBef>
              </a:pPr>
              <a:t>12</a:t>
            </a:fld>
            <a:endParaRPr lang="en-US" altLang="en-US">
              <a:latin typeface="Arial" charset="0"/>
            </a:endParaRPr>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a:spcBef>
                <a:spcPct val="0"/>
              </a:spcBef>
            </a:pPr>
            <a:endParaRPr lang="en-US" altLang="en-US" sz="2400">
              <a:solidFill>
                <a:srgbClr val="0000FF"/>
              </a:solidFill>
              <a:cs typeface="Arial" charset="0"/>
            </a:endParaRPr>
          </a:p>
        </p:txBody>
      </p:sp>
    </p:spTree>
    <p:extLst>
      <p:ext uri="{BB962C8B-B14F-4D97-AF65-F5344CB8AC3E}">
        <p14:creationId xmlns:p14="http://schemas.microsoft.com/office/powerpoint/2010/main" val="1629646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EB07C2A8-12F2-4372-87CF-5EFDEED518E7}" type="slidenum">
              <a:rPr lang="en-US" sz="1200" b="0">
                <a:solidFill>
                  <a:schemeClr val="tx1"/>
                </a:solidFill>
                <a:latin typeface="Arial" charset="0"/>
              </a:rPr>
              <a:pPr algn="r"/>
              <a:t>13</a:t>
            </a:fld>
            <a:endParaRPr lang="en-US" sz="1200" b="0">
              <a:solidFill>
                <a:schemeClr val="tx1"/>
              </a:solidFill>
              <a:latin typeface="Arial" charset="0"/>
            </a:endParaRPr>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noFill/>
          <a:ln>
            <a:solidFill>
              <a:srgbClr val="000000"/>
            </a:solidFill>
          </a:ln>
        </p:spPr>
        <p:txBody>
          <a:bodyPr/>
          <a:lstStyle/>
          <a:p>
            <a:pPr>
              <a:spcBef>
                <a:spcPct val="0"/>
              </a:spcBef>
            </a:pPr>
            <a:endParaRPr lang="en-US" sz="2400">
              <a:solidFill>
                <a:srgbClr val="0000FF"/>
              </a:solidFill>
              <a:latin typeface="Times New Roman" pitchFamily="18" charset="0"/>
              <a:cs typeface="Arial" charset="0"/>
            </a:endParaRPr>
          </a:p>
        </p:txBody>
      </p:sp>
    </p:spTree>
    <p:extLst>
      <p:ext uri="{BB962C8B-B14F-4D97-AF65-F5344CB8AC3E}">
        <p14:creationId xmlns:p14="http://schemas.microsoft.com/office/powerpoint/2010/main" val="457484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9C0FB5-5C08-49EB-B6DE-749C0B01960D}" type="slidenum">
              <a:rPr lang="en-US" altLang="en-US"/>
              <a:pPr/>
              <a:t>17</a:t>
            </a:fld>
            <a:endParaRPr lang="en-US" alt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339419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FA461A-7D9D-445D-8660-0206D42EC0F8}" type="slidenum">
              <a:rPr lang="en-US" altLang="en-US"/>
              <a:pPr/>
              <a:t>18</a:t>
            </a:fld>
            <a:endParaRPr lang="en-US" alt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r>
              <a:rPr lang="en-US" altLang="en-US"/>
              <a:t>Definitions are taken from Dictionary.com.</a:t>
            </a:r>
          </a:p>
          <a:p>
            <a:endParaRPr lang="en-US" altLang="en-US"/>
          </a:p>
          <a:p>
            <a:r>
              <a:rPr lang="en-US" altLang="en-US"/>
              <a:t>“Mitigating”:  Based on the Random House Dictionary, © Random House, Inc. 2009 </a:t>
            </a:r>
          </a:p>
          <a:p>
            <a:endParaRPr lang="en-US" altLang="en-US"/>
          </a:p>
          <a:p>
            <a:r>
              <a:rPr lang="en-US" altLang="en-US"/>
              <a:t>“Measures”:  based on definitions from the Random House Dictionary, © Random House, Inc. 2009, and The American Heritage® Dictionary of the English Language, Fourth Edition, Copyright © 2006 by Houghton Mifflin Company. </a:t>
            </a:r>
          </a:p>
          <a:p>
            <a:endParaRPr lang="en-US" altLang="en-US"/>
          </a:p>
        </p:txBody>
      </p:sp>
    </p:spTree>
    <p:extLst>
      <p:ext uri="{BB962C8B-B14F-4D97-AF65-F5344CB8AC3E}">
        <p14:creationId xmlns:p14="http://schemas.microsoft.com/office/powerpoint/2010/main" val="1696318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eaLnBrk="0" hangingPunct="0">
              <a:defRPr sz="2800">
                <a:solidFill>
                  <a:schemeClr val="bg1"/>
                </a:solidFill>
                <a:latin typeface="Arial Narrow" pitchFamily="34" charset="0"/>
              </a:defRPr>
            </a:lvl1pPr>
            <a:lvl2pPr marL="742950" indent="-285750" eaLnBrk="0" hangingPunct="0">
              <a:defRPr sz="2800">
                <a:solidFill>
                  <a:schemeClr val="bg1"/>
                </a:solidFill>
                <a:latin typeface="Arial Narrow" pitchFamily="34" charset="0"/>
              </a:defRPr>
            </a:lvl2pPr>
            <a:lvl3pPr marL="1143000" indent="-228600" eaLnBrk="0" hangingPunct="0">
              <a:defRPr sz="2800">
                <a:solidFill>
                  <a:schemeClr val="bg1"/>
                </a:solidFill>
                <a:latin typeface="Arial Narrow" pitchFamily="34" charset="0"/>
              </a:defRPr>
            </a:lvl3pPr>
            <a:lvl4pPr marL="1600200" indent="-228600" eaLnBrk="0" hangingPunct="0">
              <a:defRPr sz="2800">
                <a:solidFill>
                  <a:schemeClr val="bg1"/>
                </a:solidFill>
                <a:latin typeface="Arial Narrow" pitchFamily="34" charset="0"/>
              </a:defRPr>
            </a:lvl4pPr>
            <a:lvl5pPr marL="2057400" indent="-228600" eaLnBrk="0" hangingPunct="0">
              <a:defRPr sz="2800">
                <a:solidFill>
                  <a:schemeClr val="bg1"/>
                </a:solidFill>
                <a:latin typeface="Arial Narrow" pitchFamily="34" charset="0"/>
              </a:defRPr>
            </a:lvl5pPr>
            <a:lvl6pPr marL="2514600" indent="-228600" eaLnBrk="0" fontAlgn="base" hangingPunct="0">
              <a:spcBef>
                <a:spcPct val="20000"/>
              </a:spcBef>
              <a:spcAft>
                <a:spcPct val="0"/>
              </a:spcAft>
              <a:buChar char="–"/>
              <a:defRPr sz="2800">
                <a:solidFill>
                  <a:schemeClr val="bg1"/>
                </a:solidFill>
                <a:latin typeface="Arial Narrow" pitchFamily="34" charset="0"/>
              </a:defRPr>
            </a:lvl6pPr>
            <a:lvl7pPr marL="2971800" indent="-228600" eaLnBrk="0" fontAlgn="base" hangingPunct="0">
              <a:spcBef>
                <a:spcPct val="20000"/>
              </a:spcBef>
              <a:spcAft>
                <a:spcPct val="0"/>
              </a:spcAft>
              <a:buChar char="–"/>
              <a:defRPr sz="2800">
                <a:solidFill>
                  <a:schemeClr val="bg1"/>
                </a:solidFill>
                <a:latin typeface="Arial Narrow" pitchFamily="34" charset="0"/>
              </a:defRPr>
            </a:lvl7pPr>
            <a:lvl8pPr marL="3429000" indent="-228600" eaLnBrk="0" fontAlgn="base" hangingPunct="0">
              <a:spcBef>
                <a:spcPct val="20000"/>
              </a:spcBef>
              <a:spcAft>
                <a:spcPct val="0"/>
              </a:spcAft>
              <a:buChar char="–"/>
              <a:defRPr sz="2800">
                <a:solidFill>
                  <a:schemeClr val="bg1"/>
                </a:solidFill>
                <a:latin typeface="Arial Narrow" pitchFamily="34" charset="0"/>
              </a:defRPr>
            </a:lvl8pPr>
            <a:lvl9pPr marL="3886200" indent="-228600" eaLnBrk="0" fontAlgn="base" hangingPunct="0">
              <a:spcBef>
                <a:spcPct val="20000"/>
              </a:spcBef>
              <a:spcAft>
                <a:spcPct val="0"/>
              </a:spcAft>
              <a:buChar char="–"/>
              <a:defRPr sz="2800">
                <a:solidFill>
                  <a:schemeClr val="bg1"/>
                </a:solidFill>
                <a:latin typeface="Arial Narrow" pitchFamily="34" charset="0"/>
              </a:defRPr>
            </a:lvl9pPr>
          </a:lstStyle>
          <a:p>
            <a:pPr eaLnBrk="1" hangingPunct="1"/>
            <a:fld id="{FD1CE7AE-DC24-420B-A1DE-ADBEA0FA7BAD}" type="slidenum">
              <a:rPr lang="en-US" altLang="en-US" sz="1200">
                <a:solidFill>
                  <a:schemeClr val="tx1"/>
                </a:solidFill>
                <a:latin typeface="Arial" charset="0"/>
              </a:rPr>
              <a:pPr eaLnBrk="1" hangingPunct="1"/>
              <a:t>19</a:t>
            </a:fld>
            <a:endParaRPr lang="en-US" altLang="en-US" sz="1200">
              <a:solidFill>
                <a:schemeClr val="tx1"/>
              </a:solidFill>
              <a:latin typeface="Arial"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9341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D3336A-1807-459D-8E97-B54E6A9F8A47}" type="slidenum">
              <a:rPr lang="en-US" altLang="en-US"/>
              <a:pPr/>
              <a:t>20</a:t>
            </a:fld>
            <a:endParaRPr lang="en-US" alt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r>
              <a:rPr lang="en-US" altLang="en-US"/>
              <a:t>[W]hether a person has a disability should be assessed</a:t>
            </a:r>
          </a:p>
          <a:p>
            <a:r>
              <a:rPr lang="en-US" altLang="en-US"/>
              <a:t>without regard to the availability of mitigating measures, such as reasonable accommodations</a:t>
            </a:r>
          </a:p>
          <a:p>
            <a:r>
              <a:rPr lang="en-US" altLang="en-US"/>
              <a:t>or auxiliary aids. [FN83]</a:t>
            </a:r>
          </a:p>
          <a:p>
            <a:endParaRPr lang="en-US" altLang="en-US"/>
          </a:p>
        </p:txBody>
      </p:sp>
    </p:spTree>
    <p:extLst>
      <p:ext uri="{BB962C8B-B14F-4D97-AF65-F5344CB8AC3E}">
        <p14:creationId xmlns:p14="http://schemas.microsoft.com/office/powerpoint/2010/main" val="1376667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5AFE8EB0-EEC8-4081-A729-3316ED064F57}" type="slidenum">
              <a:rPr lang="en-US" sz="1200" b="0">
                <a:solidFill>
                  <a:schemeClr val="tx1"/>
                </a:solidFill>
                <a:latin typeface="Arial" charset="0"/>
              </a:rPr>
              <a:pPr algn="r"/>
              <a:t>21</a:t>
            </a:fld>
            <a:endParaRPr lang="en-US" sz="1200" b="0">
              <a:solidFill>
                <a:schemeClr val="tx1"/>
              </a:solidFill>
              <a:latin typeface="Arial" charset="0"/>
            </a:endParaRPr>
          </a:p>
        </p:txBody>
      </p:sp>
      <p:sp>
        <p:nvSpPr>
          <p:cNvPr id="76803" name="Rectangle 2"/>
          <p:cNvSpPr>
            <a:spLocks noGrp="1" noRot="1" noChangeAspect="1" noChangeArrowheads="1" noTextEdit="1"/>
          </p:cNvSpPr>
          <p:nvPr>
            <p:ph type="sldImg"/>
          </p:nvPr>
        </p:nvSpPr>
        <p:spPr>
          <a:solidFill>
            <a:srgbClr val="FFFFFF"/>
          </a:solidFill>
          <a:ln/>
        </p:spPr>
      </p:sp>
      <p:sp>
        <p:nvSpPr>
          <p:cNvPr id="76804" name="Rectangle 3"/>
          <p:cNvSpPr>
            <a:spLocks noGrp="1" noChangeArrowheads="1"/>
          </p:cNvSpPr>
          <p:nvPr>
            <p:ph type="body" idx="1"/>
          </p:nvPr>
        </p:nvSpPr>
        <p:spPr>
          <a:noFill/>
          <a:ln>
            <a:solidFill>
              <a:srgbClr val="000000"/>
            </a:solidFill>
          </a:ln>
        </p:spPr>
        <p:txBody>
          <a:bodyPr/>
          <a:lstStyle/>
          <a:p>
            <a:pPr>
              <a:spcBef>
                <a:spcPct val="0"/>
              </a:spcBef>
            </a:pPr>
            <a:endParaRPr lang="en-US" sz="2400">
              <a:solidFill>
                <a:srgbClr val="0000FF"/>
              </a:solidFill>
              <a:latin typeface="Times New Roman" pitchFamily="18" charset="0"/>
              <a:cs typeface="Arial" charset="0"/>
            </a:endParaRPr>
          </a:p>
        </p:txBody>
      </p:sp>
    </p:spTree>
    <p:extLst>
      <p:ext uri="{BB962C8B-B14F-4D97-AF65-F5344CB8AC3E}">
        <p14:creationId xmlns:p14="http://schemas.microsoft.com/office/powerpoint/2010/main" val="660162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05C9DD-D8E4-4E0C-9D89-C6A826A09574}" type="slidenum">
              <a:rPr lang="en-US" altLang="en-US"/>
              <a:pPr/>
              <a:t>22</a:t>
            </a:fld>
            <a:endParaRPr lang="en-US" alt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pPr lvl="1"/>
            <a:r>
              <a:rPr lang="en-US" altLang="en-US"/>
              <a:t>“ordinary eyeglasses and contact lenses” is the language used in the ADAAA</a:t>
            </a:r>
          </a:p>
          <a:p>
            <a:pPr lvl="1"/>
            <a:r>
              <a:rPr lang="en-US" altLang="en-US"/>
              <a:t>“Low vision devices” are items designed to help with serious conditions such as macular degeneration</a:t>
            </a:r>
          </a:p>
          <a:p>
            <a:pPr lvl="1"/>
            <a:r>
              <a:rPr lang="en-US" altLang="en-US"/>
              <a:t>Example:  lenses that are long (they may look like parts from a microscope or telescope) and that project from eyeglasses</a:t>
            </a:r>
          </a:p>
          <a:p>
            <a:endParaRPr lang="en-US" altLang="en-US"/>
          </a:p>
        </p:txBody>
      </p:sp>
    </p:spTree>
    <p:extLst>
      <p:ext uri="{BB962C8B-B14F-4D97-AF65-F5344CB8AC3E}">
        <p14:creationId xmlns:p14="http://schemas.microsoft.com/office/powerpoint/2010/main" val="1445827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219212-E627-46D7-A4BC-E19FFBCDB40B}" type="slidenum">
              <a:rPr lang="en-US" altLang="en-US"/>
              <a:pPr/>
              <a:t>24</a:t>
            </a:fld>
            <a:endParaRPr lang="en-US" altLang="en-US"/>
          </a:p>
        </p:txBody>
      </p:sp>
      <p:sp>
        <p:nvSpPr>
          <p:cNvPr id="125954" name="Rectangle 2"/>
          <p:cNvSpPr>
            <a:spLocks noGrp="1" noRot="1" noChangeAspect="1" noChangeArrowheads="1" noTextEdit="1"/>
          </p:cNvSpPr>
          <p:nvPr>
            <p:ph type="sldImg"/>
          </p:nvPr>
        </p:nvSpPr>
        <p:spPr>
          <a:xfrm>
            <a:off x="1144588" y="687388"/>
            <a:ext cx="4570412" cy="3427412"/>
          </a:xfrm>
          <a:ln/>
        </p:spPr>
      </p:sp>
      <p:sp>
        <p:nvSpPr>
          <p:cNvPr id="125955" name="Rectangle 3"/>
          <p:cNvSpPr>
            <a:spLocks noGrp="1" noChangeArrowheads="1"/>
          </p:cNvSpPr>
          <p:nvPr>
            <p:ph type="body" idx="1"/>
          </p:nvPr>
        </p:nvSpPr>
        <p:spPr>
          <a:xfrm>
            <a:off x="685800" y="4343400"/>
            <a:ext cx="5486400" cy="4113213"/>
          </a:xfrm>
        </p:spPr>
        <p:txBody>
          <a:bodyPr/>
          <a:lstStyle/>
          <a:p>
            <a:pPr>
              <a:spcBef>
                <a:spcPct val="0"/>
              </a:spcBef>
            </a:pPr>
            <a:r>
              <a:rPr lang="en-US" altLang="en-US"/>
              <a:t>This category was included in the law  partly to protect people  who have had illnesses or impairments in the past, but have recovered – such as cancer survivors</a:t>
            </a:r>
          </a:p>
          <a:p>
            <a:endParaRPr lang="en-US" altLang="en-US"/>
          </a:p>
        </p:txBody>
      </p:sp>
    </p:spTree>
    <p:extLst>
      <p:ext uri="{BB962C8B-B14F-4D97-AF65-F5344CB8AC3E}">
        <p14:creationId xmlns:p14="http://schemas.microsoft.com/office/powerpoint/2010/main" val="1238654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580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397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E2BCCE7-1CC6-4051-92CF-60D2F66261D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675325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2BCCE7-1CC6-4051-92CF-60D2F66261D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2575803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2BCCE7-1CC6-4051-92CF-60D2F66261D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2303252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2BCCE7-1CC6-4051-92CF-60D2F66261DC}"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663197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2BCCE7-1CC6-4051-92CF-60D2F66261DC}" type="datetimeFigureOut">
              <a:rPr lang="en-US" smtClean="0"/>
              <a:t>8/25/20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2077946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2BCCE7-1CC6-4051-92CF-60D2F66261DC}" type="datetimeFigureOut">
              <a:rPr lang="en-US" smtClean="0"/>
              <a:t>8/25/20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2390416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2BCCE7-1CC6-4051-92CF-60D2F66261DC}" type="datetimeFigureOut">
              <a:rPr lang="en-US" smtClean="0"/>
              <a:t>8/25/20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3149053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2BCCE7-1CC6-4051-92CF-60D2F66261DC}"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3510306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2BCCE7-1CC6-4051-92CF-60D2F66261DC}" type="datetimeFigureOut">
              <a:rPr lang="en-US" smtClean="0"/>
              <a:t>8/25/20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1091745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2BCCE7-1CC6-4051-92CF-60D2F66261D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2070050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2BCCE7-1CC6-4051-92CF-60D2F66261DC}" type="datetimeFigureOut">
              <a:rPr lang="en-US" smtClean="0"/>
              <a:t>8/25/20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E247A-9480-40EB-A71B-350D872C0759}" type="slidenum">
              <a:rPr lang="en-US" smtClean="0"/>
              <a:t>‹#›</a:t>
            </a:fld>
            <a:endParaRPr lang="en-US"/>
          </a:p>
        </p:txBody>
      </p:sp>
    </p:spTree>
    <p:extLst>
      <p:ext uri="{BB962C8B-B14F-4D97-AF65-F5344CB8AC3E}">
        <p14:creationId xmlns:p14="http://schemas.microsoft.com/office/powerpoint/2010/main" val="3921103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2BCCE7-1CC6-4051-92CF-60D2F66261DC}" type="datetimeFigureOut">
              <a:rPr lang="en-US" smtClean="0"/>
              <a:t>8/25/20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6E247A-9480-40EB-A71B-350D872C0759}" type="slidenum">
              <a:rPr lang="en-US" smtClean="0"/>
              <a:t>‹#›</a:t>
            </a:fld>
            <a:endParaRPr lang="en-US"/>
          </a:p>
        </p:txBody>
      </p:sp>
    </p:spTree>
    <p:extLst>
      <p:ext uri="{BB962C8B-B14F-4D97-AF65-F5344CB8AC3E}">
        <p14:creationId xmlns:p14="http://schemas.microsoft.com/office/powerpoint/2010/main" val="2251583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Definition of Disability </a:t>
            </a:r>
            <a:br>
              <a:rPr lang="en-US" b="1" dirty="0"/>
            </a:br>
            <a:r>
              <a:rPr lang="en-US" b="1" dirty="0"/>
              <a:t>Pre- and Post- ADAAA</a:t>
            </a:r>
            <a:br>
              <a:rPr lang="en-US" b="1" dirty="0"/>
            </a:br>
            <a:r>
              <a:rPr lang="en-US" b="1" dirty="0"/>
              <a:t>(2008)</a:t>
            </a:r>
            <a:endParaRPr lang="en-US" dirty="0"/>
          </a:p>
        </p:txBody>
      </p:sp>
      <p:sp>
        <p:nvSpPr>
          <p:cNvPr id="3" name="Subtitle 2"/>
          <p:cNvSpPr>
            <a:spLocks noGrp="1"/>
          </p:cNvSpPr>
          <p:nvPr>
            <p:ph type="subTitle" idx="1"/>
          </p:nvPr>
        </p:nvSpPr>
        <p:spPr/>
        <p:txBody>
          <a:bodyPr/>
          <a:lstStyle/>
          <a:p>
            <a:endParaRPr lang="en-US" dirty="0"/>
          </a:p>
          <a:p>
            <a:r>
              <a:rPr lang="en-US" dirty="0"/>
              <a:t>Week Four Power point</a:t>
            </a:r>
          </a:p>
        </p:txBody>
      </p:sp>
    </p:spTree>
    <p:extLst>
      <p:ext uri="{BB962C8B-B14F-4D97-AF65-F5344CB8AC3E}">
        <p14:creationId xmlns:p14="http://schemas.microsoft.com/office/powerpoint/2010/main" val="2768361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fontScale="90000"/>
          </a:bodyPr>
          <a:lstStyle/>
          <a:p>
            <a:r>
              <a:rPr lang="en-US" altLang="en-US" sz="4000"/>
              <a:t>So why did Congress pass </a:t>
            </a:r>
            <a:br>
              <a:rPr lang="en-US" altLang="en-US" sz="4000"/>
            </a:br>
            <a:r>
              <a:rPr lang="en-US" altLang="en-US" sz="4000"/>
              <a:t>the ADAAA?</a:t>
            </a:r>
          </a:p>
        </p:txBody>
      </p:sp>
      <p:sp>
        <p:nvSpPr>
          <p:cNvPr id="69635" name="Rectangle 3"/>
          <p:cNvSpPr>
            <a:spLocks noGrp="1" noChangeArrowheads="1"/>
          </p:cNvSpPr>
          <p:nvPr>
            <p:ph type="body" idx="1"/>
          </p:nvPr>
        </p:nvSpPr>
        <p:spPr>
          <a:xfrm>
            <a:off x="685800" y="1600200"/>
            <a:ext cx="8001000" cy="4800600"/>
          </a:xfrm>
        </p:spPr>
        <p:txBody>
          <a:bodyPr/>
          <a:lstStyle/>
          <a:p>
            <a:pPr>
              <a:lnSpc>
                <a:spcPct val="90000"/>
              </a:lnSpc>
            </a:pPr>
            <a:r>
              <a:rPr lang="en-US" altLang="en-US"/>
              <a:t>When it enacted the ADA, Congress intended it to be broadly construed (as the Rehabilitation Act had been)</a:t>
            </a:r>
          </a:p>
          <a:p>
            <a:pPr>
              <a:lnSpc>
                <a:spcPct val="90000"/>
              </a:lnSpc>
            </a:pPr>
            <a:r>
              <a:rPr lang="en-US" altLang="en-US"/>
              <a:t>But Supreme Court decisions interpreted the ADA narrowly, reducing the number of people who were protected from discrimination</a:t>
            </a:r>
          </a:p>
          <a:p>
            <a:pPr>
              <a:lnSpc>
                <a:spcPct val="90000"/>
              </a:lnSpc>
            </a:pPr>
            <a:r>
              <a:rPr lang="en-US" altLang="en-US"/>
              <a:t>Trickle-down effect: </a:t>
            </a:r>
          </a:p>
          <a:p>
            <a:pPr lvl="1">
              <a:lnSpc>
                <a:spcPct val="90000"/>
              </a:lnSpc>
            </a:pPr>
            <a:r>
              <a:rPr lang="en-US" altLang="en-US"/>
              <a:t>Lower courts went even further</a:t>
            </a:r>
          </a:p>
          <a:p>
            <a:pPr lvl="1">
              <a:lnSpc>
                <a:spcPct val="90000"/>
              </a:lnSpc>
            </a:pPr>
            <a:r>
              <a:rPr lang="en-US" altLang="en-US"/>
              <a:t>ADA interpretations were applied to Rehab Act</a:t>
            </a:r>
          </a:p>
        </p:txBody>
      </p:sp>
    </p:spTree>
    <p:extLst>
      <p:ext uri="{BB962C8B-B14F-4D97-AF65-F5344CB8AC3E}">
        <p14:creationId xmlns:p14="http://schemas.microsoft.com/office/powerpoint/2010/main" val="2147391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657" y="72571"/>
            <a:ext cx="8229600" cy="1181352"/>
          </a:xfrm>
        </p:spPr>
        <p:txBody>
          <a:bodyPr>
            <a:normAutofit/>
          </a:bodyPr>
          <a:lstStyle/>
          <a:p>
            <a:pPr algn="ctr"/>
            <a:r>
              <a:rPr lang="en-US" sz="3600" b="1" dirty="0">
                <a:latin typeface="Calibri" panose="020F0502020204030204" pitchFamily="34" charset="0"/>
              </a:rPr>
              <a:t>The New Baseline</a:t>
            </a:r>
          </a:p>
        </p:txBody>
      </p:sp>
      <p:sp>
        <p:nvSpPr>
          <p:cNvPr id="3" name="Content Placeholder 2"/>
          <p:cNvSpPr>
            <a:spLocks noGrp="1"/>
          </p:cNvSpPr>
          <p:nvPr>
            <p:ph idx="1"/>
          </p:nvPr>
        </p:nvSpPr>
        <p:spPr>
          <a:xfrm>
            <a:off x="653143" y="1676400"/>
            <a:ext cx="8229600" cy="4495800"/>
          </a:xfrm>
        </p:spPr>
        <p:txBody>
          <a:bodyPr>
            <a:normAutofit/>
          </a:bodyPr>
          <a:lstStyle/>
          <a:p>
            <a:r>
              <a:rPr lang="en-US" sz="2800" dirty="0">
                <a:latin typeface="Calibri" panose="020F0502020204030204" pitchFamily="34" charset="0"/>
              </a:rPr>
              <a:t>These laws have undergone the greatest change in 20 years</a:t>
            </a:r>
          </a:p>
          <a:p>
            <a:r>
              <a:rPr lang="en-US" sz="2800" dirty="0">
                <a:latin typeface="Calibri" panose="020F0502020204030204" pitchFamily="34" charset="0"/>
              </a:rPr>
              <a:t>The ADA Amendments Act of 2008, effective in 2009, clarified by EEOC regulations effective in 2011, have greatly expanded who is protected by these laws</a:t>
            </a:r>
          </a:p>
          <a:p>
            <a:r>
              <a:rPr lang="en-US" sz="2800" dirty="0">
                <a:latin typeface="Calibri" panose="020F0502020204030204" pitchFamily="34" charset="0"/>
              </a:rPr>
              <a:t>In 2010, the U.S. Department of Justice (DOJ) published new regulations implementing Titles II and III of the ADA. Respectively, 28 C.F.R. Part 35 (Title II) and 28 C.F.R. Part 36 (Title III).  </a:t>
            </a:r>
          </a:p>
        </p:txBody>
      </p:sp>
    </p:spTree>
    <p:extLst>
      <p:ext uri="{BB962C8B-B14F-4D97-AF65-F5344CB8AC3E}">
        <p14:creationId xmlns:p14="http://schemas.microsoft.com/office/powerpoint/2010/main" val="60590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r>
              <a:rPr lang="en-US" altLang="en-US" dirty="0"/>
              <a:t>What changes did the ADAAA make to Federal disability law?</a:t>
            </a:r>
          </a:p>
        </p:txBody>
      </p:sp>
      <p:sp>
        <p:nvSpPr>
          <p:cNvPr id="73731" name="Rectangle 3"/>
          <p:cNvSpPr>
            <a:spLocks noGrp="1" noChangeArrowheads="1"/>
          </p:cNvSpPr>
          <p:nvPr>
            <p:ph type="body" idx="1"/>
          </p:nvPr>
        </p:nvSpPr>
        <p:spPr/>
        <p:txBody>
          <a:bodyPr>
            <a:normAutofit fontScale="77500" lnSpcReduction="20000"/>
          </a:bodyPr>
          <a:lstStyle/>
          <a:p>
            <a:r>
              <a:rPr lang="en-US" altLang="en-US" sz="2300" dirty="0"/>
              <a:t>Rejected the Supreme Court’s interpretations of the definitions of “disability” and related terms</a:t>
            </a:r>
          </a:p>
          <a:p>
            <a:r>
              <a:rPr lang="en-US" altLang="en-US" sz="2300" dirty="0"/>
              <a:t>Clarified a number of issues that had been the subject of debate</a:t>
            </a:r>
          </a:p>
          <a:p>
            <a:pPr>
              <a:spcBef>
                <a:spcPts val="1200"/>
              </a:spcBef>
              <a:buSzPct val="115000"/>
              <a:tabLst>
                <a:tab pos="1143000" algn="l"/>
              </a:tabLst>
            </a:pPr>
            <a:r>
              <a:rPr lang="en-US" sz="2300" dirty="0">
                <a:cs typeface="Times New Roman" pitchFamily="18" charset="0"/>
              </a:rPr>
              <a:t>Explicitly overruled U.S. Supreme Court cases that unduly restricted the definition of who is a person with a disability:</a:t>
            </a:r>
          </a:p>
          <a:p>
            <a:pPr lvl="1">
              <a:spcBef>
                <a:spcPts val="1200"/>
              </a:spcBef>
              <a:buClr>
                <a:srgbClr val="000000"/>
              </a:buClr>
              <a:buSzPct val="60000"/>
              <a:buFont typeface="Wingdings" pitchFamily="2" charset="2"/>
              <a:buChar char="v"/>
              <a:tabLst>
                <a:tab pos="1143000" algn="l"/>
              </a:tabLst>
            </a:pPr>
            <a:r>
              <a:rPr lang="en-US" sz="2300" i="1" dirty="0">
                <a:solidFill>
                  <a:srgbClr val="0000FF"/>
                </a:solidFill>
                <a:cs typeface="Times New Roman" pitchFamily="18" charset="0"/>
              </a:rPr>
              <a:t>Toyota Motor Manufacturing, Kentucky, Inc. v. Williams</a:t>
            </a:r>
            <a:r>
              <a:rPr lang="en-US" sz="2300" dirty="0">
                <a:solidFill>
                  <a:srgbClr val="0000FF"/>
                </a:solidFill>
                <a:cs typeface="Times New Roman" pitchFamily="18" charset="0"/>
              </a:rPr>
              <a:t>, 534 U.S. 184 (2002) </a:t>
            </a:r>
            <a:r>
              <a:rPr lang="en-US" sz="2300" i="1" dirty="0">
                <a:cs typeface="Times New Roman" pitchFamily="18" charset="0"/>
              </a:rPr>
              <a:t>– </a:t>
            </a:r>
            <a:r>
              <a:rPr lang="en-US" sz="2300" dirty="0">
                <a:cs typeface="Times New Roman" pitchFamily="18" charset="0"/>
              </a:rPr>
              <a:t>definition </a:t>
            </a:r>
            <a:r>
              <a:rPr lang="en-US" sz="2300" dirty="0">
                <a:solidFill>
                  <a:srgbClr val="000000"/>
                </a:solidFill>
                <a:cs typeface="Times New Roman" pitchFamily="18" charset="0"/>
              </a:rPr>
              <a:t>“needs to be interpreted strictly to create a demanding standard,” looking at activities of “</a:t>
            </a:r>
            <a:r>
              <a:rPr lang="en-US" sz="2300" dirty="0">
                <a:cs typeface="Times New Roman" pitchFamily="18" charset="0"/>
              </a:rPr>
              <a:t>central importance to daily life.”</a:t>
            </a:r>
            <a:r>
              <a:rPr lang="en-US" sz="2300" dirty="0">
                <a:solidFill>
                  <a:srgbClr val="000000"/>
                </a:solidFill>
                <a:cs typeface="Times New Roman" pitchFamily="18" charset="0"/>
              </a:rPr>
              <a:t> </a:t>
            </a:r>
          </a:p>
          <a:p>
            <a:pPr lvl="1">
              <a:spcBef>
                <a:spcPts val="1200"/>
              </a:spcBef>
              <a:buClr>
                <a:srgbClr val="000000"/>
              </a:buClr>
              <a:buSzPct val="60000"/>
              <a:buFont typeface="Wingdings" pitchFamily="2" charset="2"/>
              <a:buChar char="v"/>
              <a:tabLst>
                <a:tab pos="1143000" algn="l"/>
              </a:tabLst>
            </a:pPr>
            <a:r>
              <a:rPr lang="en-US" sz="2300" i="1" dirty="0">
                <a:solidFill>
                  <a:srgbClr val="0000FF"/>
                </a:solidFill>
                <a:cs typeface="Times New Roman" pitchFamily="18" charset="0"/>
              </a:rPr>
              <a:t>Sutton Trilogy </a:t>
            </a:r>
            <a:r>
              <a:rPr lang="en-US" sz="2300" i="1" dirty="0">
                <a:cs typeface="Times New Roman" pitchFamily="18" charset="0"/>
              </a:rPr>
              <a:t>– </a:t>
            </a:r>
            <a:r>
              <a:rPr lang="en-US" sz="2300" dirty="0">
                <a:cs typeface="Times New Roman" pitchFamily="18" charset="0"/>
              </a:rPr>
              <a:t>held</a:t>
            </a:r>
            <a:r>
              <a:rPr lang="en-US" sz="2300" i="1" dirty="0">
                <a:cs typeface="Times New Roman" pitchFamily="18" charset="0"/>
              </a:rPr>
              <a:t>  </a:t>
            </a:r>
            <a:r>
              <a:rPr lang="en-US" sz="2300" dirty="0">
                <a:cs typeface="Times New Roman" pitchFamily="18" charset="0"/>
              </a:rPr>
              <a:t>mitigating measures should be taken into account when assessing “substantial </a:t>
            </a:r>
            <a:r>
              <a:rPr lang="en-US" sz="2300" dirty="0" err="1">
                <a:cs typeface="Times New Roman" pitchFamily="18" charset="0"/>
              </a:rPr>
              <a:t>limitation.”</a:t>
            </a:r>
            <a:r>
              <a:rPr lang="en-US" sz="2300" i="1" dirty="0" err="1">
                <a:solidFill>
                  <a:srgbClr val="0000FF"/>
                </a:solidFill>
                <a:cs typeface="Times New Roman" pitchFamily="18" charset="0"/>
              </a:rPr>
              <a:t>Sutton</a:t>
            </a:r>
            <a:r>
              <a:rPr lang="en-US" sz="2300" i="1" dirty="0">
                <a:solidFill>
                  <a:srgbClr val="0000FF"/>
                </a:solidFill>
                <a:cs typeface="Times New Roman" pitchFamily="18" charset="0"/>
              </a:rPr>
              <a:t> v. United Air Lines</a:t>
            </a:r>
            <a:r>
              <a:rPr lang="en-US" sz="2300" dirty="0">
                <a:solidFill>
                  <a:srgbClr val="0000FF"/>
                </a:solidFill>
                <a:cs typeface="Times New Roman" pitchFamily="18" charset="0"/>
              </a:rPr>
              <a:t>, 527 U.S. 471 (1999); </a:t>
            </a:r>
            <a:r>
              <a:rPr lang="en-US" sz="2300" i="1" dirty="0">
                <a:solidFill>
                  <a:srgbClr val="0000FF"/>
                </a:solidFill>
                <a:cs typeface="Times New Roman" pitchFamily="18" charset="0"/>
              </a:rPr>
              <a:t>Murphy v. United Parcel Service</a:t>
            </a:r>
            <a:r>
              <a:rPr lang="en-US" sz="2300" dirty="0">
                <a:solidFill>
                  <a:srgbClr val="0000FF"/>
                </a:solidFill>
                <a:cs typeface="Times New Roman" pitchFamily="18" charset="0"/>
              </a:rPr>
              <a:t>, 527 U.S. 516 (1999); </a:t>
            </a:r>
            <a:r>
              <a:rPr lang="en-US" sz="2300" i="1" dirty="0">
                <a:solidFill>
                  <a:srgbClr val="0000FF"/>
                </a:solidFill>
                <a:cs typeface="Times New Roman" pitchFamily="18" charset="0"/>
              </a:rPr>
              <a:t>Albertsons Inc. v. </a:t>
            </a:r>
            <a:r>
              <a:rPr lang="en-US" sz="2300" i="1" dirty="0" err="1">
                <a:solidFill>
                  <a:srgbClr val="0000FF"/>
                </a:solidFill>
                <a:cs typeface="Times New Roman" pitchFamily="18" charset="0"/>
              </a:rPr>
              <a:t>Kirkingburg</a:t>
            </a:r>
            <a:r>
              <a:rPr lang="en-US" sz="2300" dirty="0">
                <a:solidFill>
                  <a:srgbClr val="0000FF"/>
                </a:solidFill>
                <a:cs typeface="Times New Roman" pitchFamily="18" charset="0"/>
              </a:rPr>
              <a:t>, 527 U.S. 555 (1999).</a:t>
            </a:r>
            <a:endParaRPr lang="en-US" altLang="en-US" sz="2300" dirty="0"/>
          </a:p>
          <a:p>
            <a:r>
              <a:rPr lang="en-US" altLang="en-US" sz="2300" dirty="0"/>
              <a:t>Amendments will make it much easier for an individual to:</a:t>
            </a:r>
          </a:p>
          <a:p>
            <a:pPr lvl="1"/>
            <a:r>
              <a:rPr lang="en-US" altLang="en-US" sz="2300" dirty="0"/>
              <a:t>meet the definition of disability</a:t>
            </a:r>
          </a:p>
          <a:p>
            <a:pPr lvl="1"/>
            <a:r>
              <a:rPr lang="en-US" altLang="en-US" sz="2300" dirty="0"/>
              <a:t>be protected from discrimination</a:t>
            </a:r>
          </a:p>
          <a:p>
            <a:pPr lvl="1"/>
            <a:r>
              <a:rPr lang="en-US" altLang="en-US" sz="2300" dirty="0"/>
              <a:t>be entitled to reasonable accommodations</a:t>
            </a:r>
          </a:p>
          <a:p>
            <a:endParaRPr lang="en-US" altLang="en-US" sz="2800" dirty="0"/>
          </a:p>
        </p:txBody>
      </p:sp>
    </p:spTree>
    <p:extLst>
      <p:ext uri="{BB962C8B-B14F-4D97-AF65-F5344CB8AC3E}">
        <p14:creationId xmlns:p14="http://schemas.microsoft.com/office/powerpoint/2010/main" val="4021626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normAutofit/>
          </a:bodyPr>
          <a:lstStyle/>
          <a:p>
            <a:pPr eaLnBrk="1" hangingPunct="1"/>
            <a:r>
              <a:rPr lang="en-US" altLang="en-US" dirty="0">
                <a:latin typeface="Arial" charset="0"/>
              </a:rPr>
              <a:t>ADAAA Changes </a:t>
            </a:r>
            <a:r>
              <a:rPr lang="en-US" altLang="en-US" sz="2400" dirty="0">
                <a:latin typeface="Arial" charset="0"/>
              </a:rPr>
              <a:t>(continued)</a:t>
            </a:r>
          </a:p>
        </p:txBody>
      </p:sp>
      <p:sp>
        <p:nvSpPr>
          <p:cNvPr id="9219" name="Rectangle 3"/>
          <p:cNvSpPr>
            <a:spLocks noGrp="1" noChangeArrowheads="1"/>
          </p:cNvSpPr>
          <p:nvPr>
            <p:ph type="body" sz="half" idx="1"/>
          </p:nvPr>
        </p:nvSpPr>
        <p:spPr>
          <a:xfrm>
            <a:off x="1524000" y="1600200"/>
            <a:ext cx="6172200" cy="4525963"/>
          </a:xfrm>
        </p:spPr>
        <p:txBody>
          <a:bodyPr/>
          <a:lstStyle/>
          <a:p>
            <a:pPr eaLnBrk="1" hangingPunct="1"/>
            <a:r>
              <a:rPr lang="en-US" altLang="en-US" sz="3200" dirty="0"/>
              <a:t>Broad interpretation of “disability”</a:t>
            </a:r>
          </a:p>
          <a:p>
            <a:pPr eaLnBrk="1" hangingPunct="1"/>
            <a:r>
              <a:rPr lang="en-US" altLang="en-US" sz="3200" dirty="0"/>
              <a:t>Expansive definition of “major life activity”</a:t>
            </a:r>
          </a:p>
          <a:p>
            <a:pPr eaLnBrk="1" hangingPunct="1"/>
            <a:r>
              <a:rPr lang="en-US" altLang="en-US" sz="3200" dirty="0"/>
              <a:t>Limited role of mitigating factors</a:t>
            </a:r>
          </a:p>
          <a:p>
            <a:pPr eaLnBrk="1" hangingPunct="1"/>
            <a:r>
              <a:rPr lang="en-US" altLang="en-US" sz="3200" dirty="0"/>
              <a:t>Lower standard for “regarded as” disabled</a:t>
            </a:r>
          </a:p>
        </p:txBody>
      </p:sp>
    </p:spTree>
    <p:extLst>
      <p:ext uri="{BB962C8B-B14F-4D97-AF65-F5344CB8AC3E}">
        <p14:creationId xmlns:p14="http://schemas.microsoft.com/office/powerpoint/2010/main" val="14812834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19763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fontScale="90000"/>
          </a:bodyPr>
          <a:lstStyle/>
          <a:p>
            <a:r>
              <a:rPr lang="en-US" altLang="en-US"/>
              <a:t>Core text of definition of “disability” is the same</a:t>
            </a:r>
          </a:p>
        </p:txBody>
      </p:sp>
      <p:sp>
        <p:nvSpPr>
          <p:cNvPr id="80899" name="Rectangle 3"/>
          <p:cNvSpPr>
            <a:spLocks noGrp="1" noChangeArrowheads="1"/>
          </p:cNvSpPr>
          <p:nvPr>
            <p:ph type="body" idx="1"/>
          </p:nvPr>
        </p:nvSpPr>
        <p:spPr>
          <a:xfrm>
            <a:off x="685800" y="1828800"/>
            <a:ext cx="7772400" cy="4191000"/>
          </a:xfrm>
        </p:spPr>
        <p:txBody>
          <a:bodyPr/>
          <a:lstStyle/>
          <a:p>
            <a:r>
              <a:rPr lang="en-US" altLang="en-US"/>
              <a:t>DISABILITY.—The term ‘disability’ means, with respect to an individual—</a:t>
            </a:r>
          </a:p>
          <a:p>
            <a:pPr lvl="1"/>
            <a:r>
              <a:rPr lang="en-US" altLang="en-US"/>
              <a:t>(A) a physical or mental impairment that substantially limits one or more major life activities of such individual;</a:t>
            </a:r>
          </a:p>
          <a:p>
            <a:pPr lvl="1"/>
            <a:r>
              <a:rPr lang="en-US" altLang="en-US"/>
              <a:t>(B) a record of such an impairment; or</a:t>
            </a:r>
          </a:p>
          <a:p>
            <a:pPr lvl="1"/>
            <a:r>
              <a:rPr lang="en-US" altLang="en-US"/>
              <a:t>(C) being regarded as having such an impairment (as described in paragraph (3)).</a:t>
            </a:r>
          </a:p>
        </p:txBody>
      </p:sp>
    </p:spTree>
    <p:extLst>
      <p:ext uri="{BB962C8B-B14F-4D97-AF65-F5344CB8AC3E}">
        <p14:creationId xmlns:p14="http://schemas.microsoft.com/office/powerpoint/2010/main" val="3179257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381000"/>
            <a:ext cx="8077200" cy="990600"/>
          </a:xfrm>
        </p:spPr>
        <p:txBody>
          <a:bodyPr/>
          <a:lstStyle/>
          <a:p>
            <a:r>
              <a:rPr lang="en-US" altLang="en-US" sz="3400"/>
              <a:t>Changes in </a:t>
            </a:r>
            <a:r>
              <a:rPr lang="en-US" altLang="en-US" sz="3400" i="1"/>
              <a:t>interpretation</a:t>
            </a:r>
            <a:r>
              <a:rPr lang="en-US" altLang="en-US" sz="3400"/>
              <a:t> of definition</a:t>
            </a:r>
          </a:p>
        </p:txBody>
      </p:sp>
      <p:sp>
        <p:nvSpPr>
          <p:cNvPr id="107523" name="Rectangle 3"/>
          <p:cNvSpPr>
            <a:spLocks noGrp="1" noChangeArrowheads="1"/>
          </p:cNvSpPr>
          <p:nvPr>
            <p:ph type="body" idx="1"/>
          </p:nvPr>
        </p:nvSpPr>
        <p:spPr/>
        <p:txBody>
          <a:bodyPr/>
          <a:lstStyle/>
          <a:p>
            <a:r>
              <a:rPr lang="en-US" altLang="en-US"/>
              <a:t>Congress explicitly directed that definition of “disability” is to be construed broadly</a:t>
            </a:r>
          </a:p>
          <a:p>
            <a:pPr lvl="1"/>
            <a:r>
              <a:rPr lang="en-US" altLang="en-US"/>
              <a:t>Statutory language: “The definition of disability in this Act shall be construed in favor of broad coverage of individuals under this Act, to the maximum extent permitted by the terms of this Act”</a:t>
            </a:r>
          </a:p>
          <a:p>
            <a:pPr lvl="1"/>
            <a:r>
              <a:rPr lang="en-US" altLang="en-US"/>
              <a:t>Applies to all three categories of “disability”</a:t>
            </a:r>
          </a:p>
          <a:p>
            <a:endParaRPr lang="en-US" altLang="en-US"/>
          </a:p>
        </p:txBody>
      </p:sp>
    </p:spTree>
    <p:extLst>
      <p:ext uri="{BB962C8B-B14F-4D97-AF65-F5344CB8AC3E}">
        <p14:creationId xmlns:p14="http://schemas.microsoft.com/office/powerpoint/2010/main" val="4143512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533400" y="304800"/>
            <a:ext cx="8153400" cy="1143000"/>
          </a:xfrm>
        </p:spPr>
        <p:txBody>
          <a:bodyPr/>
          <a:lstStyle/>
          <a:p>
            <a:r>
              <a:rPr lang="en-US" altLang="en-US" sz="3200"/>
              <a:t>Category One:  Is the individual a person with an actual, current disability?</a:t>
            </a:r>
          </a:p>
        </p:txBody>
      </p:sp>
      <p:sp>
        <p:nvSpPr>
          <p:cNvPr id="82947" name="Rectangle 3"/>
          <p:cNvSpPr>
            <a:spLocks noGrp="1" noChangeArrowheads="1"/>
          </p:cNvSpPr>
          <p:nvPr>
            <p:ph type="body" idx="1"/>
          </p:nvPr>
        </p:nvSpPr>
        <p:spPr>
          <a:xfrm>
            <a:off x="685800" y="1981200"/>
            <a:ext cx="7772400" cy="4038600"/>
          </a:xfrm>
        </p:spPr>
        <p:txBody>
          <a:bodyPr/>
          <a:lstStyle/>
          <a:p>
            <a:r>
              <a:rPr lang="en-US" altLang="en-US"/>
              <a:t>Does the person have a </a:t>
            </a:r>
            <a:r>
              <a:rPr lang="en-US" altLang="en-US" i="1"/>
              <a:t>physical or mental impairment</a:t>
            </a:r>
            <a:r>
              <a:rPr lang="en-US" altLang="en-US"/>
              <a:t>?</a:t>
            </a:r>
          </a:p>
          <a:p>
            <a:r>
              <a:rPr lang="en-US" altLang="en-US"/>
              <a:t>Does the impairment affect one or more of his/her </a:t>
            </a:r>
            <a:r>
              <a:rPr lang="en-US" altLang="en-US" i="1"/>
              <a:t>major life activities</a:t>
            </a:r>
            <a:r>
              <a:rPr lang="en-US" altLang="en-US"/>
              <a:t>?</a:t>
            </a:r>
          </a:p>
          <a:p>
            <a:r>
              <a:rPr lang="en-US" altLang="en-US"/>
              <a:t>Is the effect a </a:t>
            </a:r>
            <a:r>
              <a:rPr lang="en-US" altLang="en-US" i="1"/>
              <a:t>substantial limitation</a:t>
            </a:r>
            <a:r>
              <a:rPr lang="en-US" altLang="en-US"/>
              <a:t>? </a:t>
            </a:r>
          </a:p>
          <a:p>
            <a:endParaRPr lang="en-US" altLang="en-US"/>
          </a:p>
          <a:p>
            <a:endParaRPr lang="en-US" altLang="en-US"/>
          </a:p>
        </p:txBody>
      </p:sp>
    </p:spTree>
    <p:extLst>
      <p:ext uri="{BB962C8B-B14F-4D97-AF65-F5344CB8AC3E}">
        <p14:creationId xmlns:p14="http://schemas.microsoft.com/office/powerpoint/2010/main" val="14772340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685800" y="304800"/>
            <a:ext cx="7772400" cy="1066800"/>
          </a:xfrm>
        </p:spPr>
        <p:txBody>
          <a:bodyPr>
            <a:normAutofit fontScale="90000"/>
          </a:bodyPr>
          <a:lstStyle/>
          <a:p>
            <a:r>
              <a:rPr lang="en-US" altLang="en-US" sz="3400" dirty="0"/>
              <a:t>Changes to definition / interpretation </a:t>
            </a:r>
            <a:br>
              <a:rPr lang="en-US" altLang="en-US" sz="3400" dirty="0"/>
            </a:br>
            <a:r>
              <a:rPr lang="en-US" altLang="en-US" sz="3400" dirty="0"/>
              <a:t>of “</a:t>
            </a:r>
            <a:r>
              <a:rPr lang="en-US" altLang="en-US" sz="3400" b="1" dirty="0"/>
              <a:t>major life activities</a:t>
            </a:r>
            <a:r>
              <a:rPr lang="en-US" altLang="en-US" sz="3400" dirty="0"/>
              <a:t>”</a:t>
            </a:r>
          </a:p>
        </p:txBody>
      </p:sp>
      <p:sp>
        <p:nvSpPr>
          <p:cNvPr id="84995" name="Rectangle 3"/>
          <p:cNvSpPr>
            <a:spLocks noGrp="1" noChangeArrowheads="1"/>
          </p:cNvSpPr>
          <p:nvPr>
            <p:ph type="body" idx="1"/>
          </p:nvPr>
        </p:nvSpPr>
        <p:spPr/>
        <p:txBody>
          <a:bodyPr>
            <a:normAutofit/>
          </a:bodyPr>
          <a:lstStyle/>
          <a:p>
            <a:pPr>
              <a:lnSpc>
                <a:spcPct val="90000"/>
              </a:lnSpc>
            </a:pPr>
            <a:r>
              <a:rPr lang="en-US" altLang="en-US" sz="2800" dirty="0"/>
              <a:t>Previously, this term was defined only in case law</a:t>
            </a:r>
          </a:p>
          <a:p>
            <a:pPr lvl="1">
              <a:lnSpc>
                <a:spcPct val="90000"/>
              </a:lnSpc>
            </a:pPr>
            <a:r>
              <a:rPr lang="en-US" altLang="en-US" dirty="0"/>
              <a:t>Regulations included some examples (29 CFR 37.4, definition of “major life activities”)</a:t>
            </a:r>
          </a:p>
          <a:p>
            <a:pPr lvl="1">
              <a:lnSpc>
                <a:spcPct val="90000"/>
              </a:lnSpc>
            </a:pPr>
            <a:r>
              <a:rPr lang="en-US" altLang="en-US" dirty="0"/>
              <a:t>Courts and EEOC guidance documents recognized others</a:t>
            </a:r>
          </a:p>
          <a:p>
            <a:pPr>
              <a:lnSpc>
                <a:spcPct val="90000"/>
              </a:lnSpc>
            </a:pPr>
            <a:r>
              <a:rPr lang="en-US" altLang="en-US" sz="2800" dirty="0"/>
              <a:t>Supreme Court had ruled that term should be interpreted narrowly</a:t>
            </a:r>
          </a:p>
        </p:txBody>
      </p:sp>
    </p:spTree>
    <p:extLst>
      <p:ext uri="{BB962C8B-B14F-4D97-AF65-F5344CB8AC3E}">
        <p14:creationId xmlns:p14="http://schemas.microsoft.com/office/powerpoint/2010/main" val="395626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ltLang="en-US" sz="3400"/>
              <a:t>Changes to definition / interpretation </a:t>
            </a:r>
            <a:br>
              <a:rPr lang="en-US" altLang="en-US" sz="3400"/>
            </a:br>
            <a:r>
              <a:rPr lang="en-US" altLang="en-US" sz="3400"/>
              <a:t>of “major life activities” </a:t>
            </a:r>
            <a:r>
              <a:rPr lang="en-US" altLang="en-US" sz="2400"/>
              <a:t>(cont’d)</a:t>
            </a:r>
            <a:endParaRPr lang="en-US" altLang="en-US" sz="3400"/>
          </a:p>
        </p:txBody>
      </p:sp>
      <p:sp>
        <p:nvSpPr>
          <p:cNvPr id="87043" name="Rectangle 3"/>
          <p:cNvSpPr>
            <a:spLocks noGrp="1" noChangeArrowheads="1"/>
          </p:cNvSpPr>
          <p:nvPr>
            <p:ph type="body" idx="1"/>
          </p:nvPr>
        </p:nvSpPr>
        <p:spPr/>
        <p:txBody>
          <a:bodyPr>
            <a:normAutofit/>
          </a:bodyPr>
          <a:lstStyle/>
          <a:p>
            <a:r>
              <a:rPr lang="en-US" altLang="en-US" sz="2800" b="1" dirty="0"/>
              <a:t>ADAAA:</a:t>
            </a:r>
          </a:p>
          <a:p>
            <a:pPr lvl="1"/>
            <a:r>
              <a:rPr lang="en-US" altLang="en-US" dirty="0"/>
              <a:t>Explicitly </a:t>
            </a:r>
            <a:r>
              <a:rPr lang="en-US" altLang="en-US" i="1" dirty="0"/>
              <a:t>rejected</a:t>
            </a:r>
            <a:r>
              <a:rPr lang="en-US" altLang="en-US" dirty="0"/>
              <a:t> Supreme Court’s ruling that activity must be “of central importance to daily life”</a:t>
            </a:r>
          </a:p>
          <a:p>
            <a:pPr lvl="1"/>
            <a:r>
              <a:rPr lang="en-US" altLang="en-US" i="1" dirty="0"/>
              <a:t>Inserted</a:t>
            </a:r>
            <a:r>
              <a:rPr lang="en-US" altLang="en-US" dirty="0"/>
              <a:t> a definition of “major life activities” in the statute</a:t>
            </a:r>
          </a:p>
        </p:txBody>
      </p:sp>
    </p:spTree>
    <p:extLst>
      <p:ext uri="{BB962C8B-B14F-4D97-AF65-F5344CB8AC3E}">
        <p14:creationId xmlns:p14="http://schemas.microsoft.com/office/powerpoint/2010/main" val="218277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ltLang="en-US" sz="3400"/>
              <a:t>Changes to definition / interpretation </a:t>
            </a:r>
            <a:br>
              <a:rPr lang="en-US" altLang="en-US" sz="3400"/>
            </a:br>
            <a:r>
              <a:rPr lang="en-US" altLang="en-US" sz="3400"/>
              <a:t>of “major life activities” </a:t>
            </a:r>
            <a:r>
              <a:rPr lang="en-US" altLang="en-US" sz="2400"/>
              <a:t>(cont’d)</a:t>
            </a:r>
            <a:endParaRPr lang="en-US" altLang="en-US" sz="3400"/>
          </a:p>
        </p:txBody>
      </p:sp>
      <p:sp>
        <p:nvSpPr>
          <p:cNvPr id="89091" name="Rectangle 3"/>
          <p:cNvSpPr>
            <a:spLocks noGrp="1" noChangeArrowheads="1"/>
          </p:cNvSpPr>
          <p:nvPr>
            <p:ph type="body" idx="1"/>
          </p:nvPr>
        </p:nvSpPr>
        <p:spPr/>
        <p:txBody>
          <a:bodyPr>
            <a:normAutofit/>
          </a:bodyPr>
          <a:lstStyle/>
          <a:p>
            <a:r>
              <a:rPr lang="en-US" altLang="en-US" sz="2800" dirty="0"/>
              <a:t>New definition includes two </a:t>
            </a:r>
            <a:r>
              <a:rPr lang="en-US" altLang="en-US" sz="2800" u="sng" dirty="0"/>
              <a:t>non-exhaustive</a:t>
            </a:r>
            <a:r>
              <a:rPr lang="en-US" altLang="en-US" sz="2800" dirty="0"/>
              <a:t> lists</a:t>
            </a:r>
          </a:p>
          <a:p>
            <a:pPr lvl="1"/>
            <a:r>
              <a:rPr lang="en-US" altLang="en-US" dirty="0"/>
              <a:t>List One:  major life activities</a:t>
            </a:r>
          </a:p>
          <a:p>
            <a:pPr lvl="1"/>
            <a:r>
              <a:rPr lang="en-US" altLang="en-US" dirty="0"/>
              <a:t>List Two:  </a:t>
            </a:r>
            <a:r>
              <a:rPr lang="en-US" altLang="en-US" b="1" dirty="0"/>
              <a:t>entirely new list </a:t>
            </a:r>
            <a:r>
              <a:rPr lang="en-US" altLang="en-US" dirty="0"/>
              <a:t>of “major bodily functions”</a:t>
            </a:r>
          </a:p>
        </p:txBody>
      </p:sp>
    </p:spTree>
    <p:extLst>
      <p:ext uri="{BB962C8B-B14F-4D97-AF65-F5344CB8AC3E}">
        <p14:creationId xmlns:p14="http://schemas.microsoft.com/office/powerpoint/2010/main" val="2776437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38200" y="838200"/>
            <a:ext cx="7467600" cy="1143000"/>
          </a:xfrm>
        </p:spPr>
        <p:txBody>
          <a:bodyPr>
            <a:normAutofit fontScale="90000"/>
          </a:bodyPr>
          <a:lstStyle/>
          <a:p>
            <a:pPr eaLnBrk="1" hangingPunct="1"/>
            <a:r>
              <a:rPr lang="en-US" altLang="en-US" dirty="0"/>
              <a:t>Expanded Definition of </a:t>
            </a:r>
            <a:br>
              <a:rPr lang="en-US" altLang="en-US" dirty="0"/>
            </a:br>
            <a:r>
              <a:rPr lang="en-US" altLang="en-US" dirty="0"/>
              <a:t>Major Life Activities</a:t>
            </a:r>
          </a:p>
        </p:txBody>
      </p:sp>
      <p:sp>
        <p:nvSpPr>
          <p:cNvPr id="15363" name="Rectangle 3"/>
          <p:cNvSpPr>
            <a:spLocks noGrp="1" noChangeArrowheads="1"/>
          </p:cNvSpPr>
          <p:nvPr>
            <p:ph idx="1"/>
          </p:nvPr>
        </p:nvSpPr>
        <p:spPr>
          <a:xfrm>
            <a:off x="838200" y="2286000"/>
            <a:ext cx="8305800" cy="4572000"/>
          </a:xfrm>
        </p:spPr>
        <p:txBody>
          <a:bodyPr/>
          <a:lstStyle/>
          <a:p>
            <a:pPr>
              <a:lnSpc>
                <a:spcPct val="90000"/>
              </a:lnSpc>
              <a:buClr>
                <a:srgbClr val="000000"/>
              </a:buClr>
              <a:buSzPct val="55000"/>
              <a:buFontTx/>
              <a:buNone/>
            </a:pPr>
            <a:r>
              <a:rPr lang="en-US" altLang="en-US" sz="2400" dirty="0">
                <a:cs typeface="Times New Roman" pitchFamily="18" charset="0"/>
              </a:rPr>
              <a:t>caring for oneself  	 		walking </a:t>
            </a:r>
          </a:p>
          <a:p>
            <a:pPr>
              <a:lnSpc>
                <a:spcPct val="90000"/>
              </a:lnSpc>
              <a:buClr>
                <a:srgbClr val="000000"/>
              </a:buClr>
              <a:buSzPct val="55000"/>
              <a:buFontTx/>
              <a:buNone/>
            </a:pPr>
            <a:r>
              <a:rPr lang="en-US" altLang="en-US" sz="2400" dirty="0">
                <a:cs typeface="Times New Roman" pitchFamily="18" charset="0"/>
              </a:rPr>
              <a:t>standing  				lifting	</a:t>
            </a:r>
          </a:p>
          <a:p>
            <a:pPr>
              <a:lnSpc>
                <a:spcPct val="90000"/>
              </a:lnSpc>
              <a:buClr>
                <a:srgbClr val="000000"/>
              </a:buClr>
              <a:buSzPct val="55000"/>
              <a:buFontTx/>
              <a:buNone/>
            </a:pPr>
            <a:r>
              <a:rPr lang="en-US" altLang="en-US" sz="2400" dirty="0">
                <a:cs typeface="Times New Roman" pitchFamily="18" charset="0"/>
              </a:rPr>
              <a:t>bending				reaching	</a:t>
            </a:r>
          </a:p>
          <a:p>
            <a:pPr>
              <a:lnSpc>
                <a:spcPct val="90000"/>
              </a:lnSpc>
              <a:buClr>
                <a:srgbClr val="000000"/>
              </a:buClr>
              <a:buSzPct val="55000"/>
              <a:buFontTx/>
              <a:buNone/>
            </a:pPr>
            <a:r>
              <a:rPr lang="en-US" altLang="en-US" sz="2400" dirty="0">
                <a:cs typeface="Times New Roman" pitchFamily="18" charset="0"/>
              </a:rPr>
              <a:t>seeing 					hearing </a:t>
            </a:r>
          </a:p>
          <a:p>
            <a:pPr>
              <a:lnSpc>
                <a:spcPct val="90000"/>
              </a:lnSpc>
              <a:buClr>
                <a:srgbClr val="000000"/>
              </a:buClr>
              <a:buSzPct val="55000"/>
              <a:buFontTx/>
              <a:buNone/>
            </a:pPr>
            <a:r>
              <a:rPr lang="en-US" altLang="en-US" sz="2400" dirty="0">
                <a:cs typeface="Times New Roman" pitchFamily="18" charset="0"/>
              </a:rPr>
              <a:t>learning 				concentrating	</a:t>
            </a:r>
          </a:p>
          <a:p>
            <a:pPr>
              <a:lnSpc>
                <a:spcPct val="90000"/>
              </a:lnSpc>
              <a:buClr>
                <a:srgbClr val="000000"/>
              </a:buClr>
              <a:buSzPct val="55000"/>
              <a:buFontTx/>
              <a:buNone/>
            </a:pPr>
            <a:r>
              <a:rPr lang="en-US" altLang="en-US" sz="2400" dirty="0">
                <a:cs typeface="Times New Roman" pitchFamily="18" charset="0"/>
              </a:rPr>
              <a:t>eating					communicating</a:t>
            </a:r>
          </a:p>
          <a:p>
            <a:pPr>
              <a:lnSpc>
                <a:spcPct val="90000"/>
              </a:lnSpc>
              <a:buClr>
                <a:srgbClr val="000000"/>
              </a:buClr>
              <a:buSzPct val="55000"/>
              <a:buFontTx/>
              <a:buNone/>
            </a:pPr>
            <a:r>
              <a:rPr lang="en-US" altLang="en-US" sz="2400" dirty="0">
                <a:cs typeface="Times New Roman" pitchFamily="18" charset="0"/>
              </a:rPr>
              <a:t>speaking				thinking</a:t>
            </a:r>
          </a:p>
          <a:p>
            <a:pPr>
              <a:lnSpc>
                <a:spcPct val="90000"/>
              </a:lnSpc>
              <a:buClr>
                <a:srgbClr val="000000"/>
              </a:buClr>
              <a:buSzPct val="55000"/>
              <a:buFontTx/>
              <a:buNone/>
            </a:pPr>
            <a:r>
              <a:rPr lang="en-US" altLang="en-US" sz="2400" dirty="0">
                <a:cs typeface="Times New Roman" pitchFamily="18" charset="0"/>
              </a:rPr>
              <a:t>sleeping				breathing</a:t>
            </a:r>
          </a:p>
          <a:p>
            <a:pPr>
              <a:lnSpc>
                <a:spcPct val="90000"/>
              </a:lnSpc>
              <a:buClr>
                <a:srgbClr val="000000"/>
              </a:buClr>
              <a:buSzPct val="55000"/>
              <a:buFontTx/>
              <a:buNone/>
            </a:pPr>
            <a:r>
              <a:rPr lang="en-US" altLang="en-US" sz="2400" dirty="0">
                <a:cs typeface="Times New Roman" pitchFamily="18" charset="0"/>
              </a:rPr>
              <a:t>performing manual tasks 		working </a:t>
            </a:r>
          </a:p>
          <a:p>
            <a:pPr>
              <a:lnSpc>
                <a:spcPct val="90000"/>
              </a:lnSpc>
              <a:buClr>
                <a:srgbClr val="000000"/>
              </a:buClr>
              <a:buSzPct val="55000"/>
              <a:buFontTx/>
              <a:buNone/>
            </a:pPr>
            <a:r>
              <a:rPr lang="en-US" altLang="en-US" sz="2400" dirty="0">
                <a:cs typeface="Times New Roman" pitchFamily="18" charset="0"/>
              </a:rPr>
              <a:t>interacting with others		sitting</a:t>
            </a:r>
          </a:p>
          <a:p>
            <a:pPr algn="ctr">
              <a:lnSpc>
                <a:spcPct val="90000"/>
              </a:lnSpc>
              <a:buClr>
                <a:srgbClr val="000000"/>
              </a:buClr>
              <a:buSzPct val="55000"/>
              <a:buFontTx/>
              <a:buNone/>
            </a:pPr>
            <a:r>
              <a:rPr lang="en-US" altLang="en-US" sz="2400" dirty="0">
                <a:solidFill>
                  <a:srgbClr val="C00000"/>
                </a:solidFill>
                <a:cs typeface="Times New Roman" pitchFamily="18" charset="0"/>
              </a:rPr>
              <a:t>*This list is not exhaustive</a:t>
            </a:r>
            <a:endParaRPr lang="en-US" altLang="en-US" sz="1400" dirty="0">
              <a:solidFill>
                <a:srgbClr val="C00000"/>
              </a:solidFill>
              <a:cs typeface="Times New Roman" pitchFamily="18" charset="0"/>
            </a:endParaRPr>
          </a:p>
        </p:txBody>
      </p:sp>
      <p:sp>
        <p:nvSpPr>
          <p:cNvPr id="15364" name="Slide Number Placeholder 3"/>
          <p:cNvSpPr txBox="1">
            <a:spLocks noGrp="1"/>
          </p:cNvSpPr>
          <p:nvPr/>
        </p:nvSpPr>
        <p:spPr bwMode="auto">
          <a:xfrm>
            <a:off x="0" y="61722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33333"/>
              </a:buClr>
              <a:buSzPct val="120000"/>
              <a:buChar char="•"/>
              <a:defRPr sz="2800">
                <a:solidFill>
                  <a:srgbClr val="333333"/>
                </a:solidFill>
                <a:latin typeface="Arial" charset="0"/>
              </a:defRPr>
            </a:lvl1pPr>
            <a:lvl2pPr marL="742950" indent="-285750">
              <a:spcBef>
                <a:spcPct val="20000"/>
              </a:spcBef>
              <a:buClr>
                <a:srgbClr val="333333"/>
              </a:buClr>
              <a:buSzPct val="55000"/>
              <a:buFont typeface="Wingdings" pitchFamily="2" charset="2"/>
              <a:buChar char="v"/>
              <a:defRPr sz="2400">
                <a:solidFill>
                  <a:srgbClr val="333333"/>
                </a:solidFill>
                <a:latin typeface="Arial" charset="0"/>
              </a:defRPr>
            </a:lvl2pPr>
            <a:lvl3pPr marL="1143000" indent="-228600">
              <a:spcBef>
                <a:spcPct val="20000"/>
              </a:spcBef>
              <a:buClr>
                <a:srgbClr val="333333"/>
              </a:buClr>
              <a:buFont typeface="Wingdings" pitchFamily="2" charset="2"/>
              <a:buChar char="Ø"/>
              <a:defRPr sz="2000">
                <a:solidFill>
                  <a:srgbClr val="333333"/>
                </a:solidFill>
                <a:latin typeface="Arial" charset="0"/>
              </a:defRPr>
            </a:lvl3pPr>
            <a:lvl4pPr marL="1600200" indent="-228600">
              <a:spcBef>
                <a:spcPct val="20000"/>
              </a:spcBef>
              <a:buClr>
                <a:srgbClr val="333333"/>
              </a:buClr>
              <a:buChar char="–"/>
              <a:defRPr>
                <a:solidFill>
                  <a:srgbClr val="333333"/>
                </a:solidFill>
                <a:latin typeface="Arial" charset="0"/>
              </a:defRPr>
            </a:lvl4pPr>
            <a:lvl5pPr marL="2057400" indent="-228600">
              <a:spcBef>
                <a:spcPct val="20000"/>
              </a:spcBef>
              <a:buClr>
                <a:srgbClr val="333333"/>
              </a:buClr>
              <a:buChar char="o"/>
              <a:defRPr>
                <a:solidFill>
                  <a:srgbClr val="333333"/>
                </a:solidFill>
                <a:latin typeface="Arial" charset="0"/>
              </a:defRPr>
            </a:lvl5pPr>
            <a:lvl6pPr marL="2514600" indent="-228600" eaLnBrk="0" fontAlgn="base" hangingPunct="0">
              <a:spcBef>
                <a:spcPct val="20000"/>
              </a:spcBef>
              <a:spcAft>
                <a:spcPct val="0"/>
              </a:spcAft>
              <a:buClr>
                <a:srgbClr val="333333"/>
              </a:buClr>
              <a:buChar char="o"/>
              <a:defRPr>
                <a:solidFill>
                  <a:srgbClr val="333333"/>
                </a:solidFill>
                <a:latin typeface="Arial" charset="0"/>
              </a:defRPr>
            </a:lvl6pPr>
            <a:lvl7pPr marL="2971800" indent="-228600" eaLnBrk="0" fontAlgn="base" hangingPunct="0">
              <a:spcBef>
                <a:spcPct val="20000"/>
              </a:spcBef>
              <a:spcAft>
                <a:spcPct val="0"/>
              </a:spcAft>
              <a:buClr>
                <a:srgbClr val="333333"/>
              </a:buClr>
              <a:buChar char="o"/>
              <a:defRPr>
                <a:solidFill>
                  <a:srgbClr val="333333"/>
                </a:solidFill>
                <a:latin typeface="Arial" charset="0"/>
              </a:defRPr>
            </a:lvl7pPr>
            <a:lvl8pPr marL="3429000" indent="-228600" eaLnBrk="0" fontAlgn="base" hangingPunct="0">
              <a:spcBef>
                <a:spcPct val="20000"/>
              </a:spcBef>
              <a:spcAft>
                <a:spcPct val="0"/>
              </a:spcAft>
              <a:buClr>
                <a:srgbClr val="333333"/>
              </a:buClr>
              <a:buChar char="o"/>
              <a:defRPr>
                <a:solidFill>
                  <a:srgbClr val="333333"/>
                </a:solidFill>
                <a:latin typeface="Arial" charset="0"/>
              </a:defRPr>
            </a:lvl8pPr>
            <a:lvl9pPr marL="3886200" indent="-228600" eaLnBrk="0" fontAlgn="base" hangingPunct="0">
              <a:spcBef>
                <a:spcPct val="20000"/>
              </a:spcBef>
              <a:spcAft>
                <a:spcPct val="0"/>
              </a:spcAft>
              <a:buClr>
                <a:srgbClr val="333333"/>
              </a:buClr>
              <a:buChar char="o"/>
              <a:defRPr>
                <a:solidFill>
                  <a:srgbClr val="333333"/>
                </a:solidFill>
                <a:latin typeface="Arial" charset="0"/>
              </a:defRPr>
            </a:lvl9pPr>
          </a:lstStyle>
          <a:p>
            <a:pPr algn="r" eaLnBrk="1" hangingPunct="1">
              <a:spcBef>
                <a:spcPct val="0"/>
              </a:spcBef>
              <a:buClrTx/>
              <a:buSzTx/>
              <a:buFontTx/>
              <a:buNone/>
            </a:pPr>
            <a:fld id="{4FFB3B5B-2B8F-4AC3-A6BA-D05E92606E3A}" type="slidenum">
              <a:rPr lang="en-US" altLang="en-US" sz="2400">
                <a:solidFill>
                  <a:schemeClr val="bg1"/>
                </a:solidFill>
              </a:rPr>
              <a:pPr algn="r" eaLnBrk="1" hangingPunct="1">
                <a:spcBef>
                  <a:spcPct val="0"/>
                </a:spcBef>
                <a:buClrTx/>
                <a:buSzTx/>
                <a:buFontTx/>
                <a:buNone/>
              </a:pPr>
              <a:t>12</a:t>
            </a:fld>
            <a:endParaRPr lang="en-US" altLang="en-US" sz="1800">
              <a:solidFill>
                <a:schemeClr val="bg1"/>
              </a:solidFill>
            </a:endParaRPr>
          </a:p>
        </p:txBody>
      </p:sp>
    </p:spTree>
    <p:extLst>
      <p:ext uri="{BB962C8B-B14F-4D97-AF65-F5344CB8AC3E}">
        <p14:creationId xmlns:p14="http://schemas.microsoft.com/office/powerpoint/2010/main" val="26519842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bwMode="auto">
          <a:xfrm>
            <a:off x="6553200" y="6245225"/>
            <a:ext cx="2133600" cy="476250"/>
          </a:xfrm>
          <a:prstGeom prst="rect">
            <a:avLst/>
          </a:prstGeom>
          <a:noFill/>
          <a:ln>
            <a:miter lim="800000"/>
            <a:headEnd/>
            <a:tailEnd/>
          </a:ln>
        </p:spPr>
        <p:txBody>
          <a:bodyPr/>
          <a:lstStyle/>
          <a:p>
            <a:pPr algn="r">
              <a:defRPr/>
            </a:pPr>
            <a:fld id="{C58E835C-5359-40D1-9FAC-D044C2632592}" type="slidenum">
              <a:rPr lang="en-US" sz="1800" b="0">
                <a:solidFill>
                  <a:schemeClr val="tx1"/>
                </a:solidFill>
                <a:latin typeface="+mn-lt"/>
                <a:cs typeface="Arial" pitchFamily="34" charset="0"/>
              </a:rPr>
              <a:pPr algn="r">
                <a:defRPr/>
              </a:pPr>
              <a:t>13</a:t>
            </a:fld>
            <a:endParaRPr lang="en-US" sz="1800" b="0">
              <a:solidFill>
                <a:schemeClr val="tx1"/>
              </a:solidFill>
              <a:latin typeface="+mn-lt"/>
              <a:cs typeface="Arial" pitchFamily="34" charset="0"/>
            </a:endParaRPr>
          </a:p>
        </p:txBody>
      </p:sp>
      <p:sp>
        <p:nvSpPr>
          <p:cNvPr id="18434" name="Rectangle 2"/>
          <p:cNvSpPr>
            <a:spLocks noGrp="1" noChangeArrowheads="1"/>
          </p:cNvSpPr>
          <p:nvPr>
            <p:ph type="title" idx="4294967295"/>
          </p:nvPr>
        </p:nvSpPr>
        <p:spPr>
          <a:xfrm>
            <a:off x="381000" y="228600"/>
            <a:ext cx="8229600" cy="990600"/>
          </a:xfrm>
        </p:spPr>
        <p:txBody>
          <a:bodyPr/>
          <a:lstStyle/>
          <a:p>
            <a:r>
              <a:rPr lang="en-US" sz="3600" dirty="0"/>
              <a:t>“New” Major Life Activities </a:t>
            </a:r>
          </a:p>
        </p:txBody>
      </p:sp>
      <p:sp>
        <p:nvSpPr>
          <p:cNvPr id="18435" name="Rectangle 3"/>
          <p:cNvSpPr>
            <a:spLocks noGrp="1" noChangeArrowheads="1"/>
          </p:cNvSpPr>
          <p:nvPr>
            <p:ph type="body" idx="4294967295"/>
          </p:nvPr>
        </p:nvSpPr>
        <p:spPr>
          <a:xfrm>
            <a:off x="381000" y="1371600"/>
            <a:ext cx="8229600" cy="4724400"/>
          </a:xfrm>
        </p:spPr>
        <p:txBody>
          <a:bodyPr anchor="ctr">
            <a:normAutofit lnSpcReduction="10000"/>
          </a:bodyPr>
          <a:lstStyle/>
          <a:p>
            <a:pPr>
              <a:lnSpc>
                <a:spcPct val="90000"/>
              </a:lnSpc>
              <a:buClr>
                <a:srgbClr val="000000"/>
              </a:buClr>
              <a:buSzPct val="55000"/>
              <a:buFontTx/>
              <a:buNone/>
            </a:pPr>
            <a:endParaRPr lang="en-US" sz="2400" b="1" u="sng" dirty="0">
              <a:cs typeface="Times New Roman" pitchFamily="18" charset="0"/>
            </a:endParaRPr>
          </a:p>
          <a:p>
            <a:pPr algn="ctr">
              <a:lnSpc>
                <a:spcPct val="90000"/>
              </a:lnSpc>
              <a:buClr>
                <a:srgbClr val="000000"/>
              </a:buClr>
              <a:buSzPct val="55000"/>
              <a:buFontTx/>
              <a:buNone/>
            </a:pPr>
            <a:r>
              <a:rPr lang="en-US" sz="2400" b="1" u="sng" dirty="0">
                <a:cs typeface="Times New Roman" pitchFamily="18" charset="0"/>
              </a:rPr>
              <a:t>In ADAAA (and previously not identified by EEOC)</a:t>
            </a:r>
            <a:r>
              <a:rPr lang="en-US" sz="2400" b="1" dirty="0">
                <a:cs typeface="Times New Roman" pitchFamily="18" charset="0"/>
              </a:rPr>
              <a:t>:</a:t>
            </a:r>
          </a:p>
          <a:p>
            <a:pPr algn="ctr">
              <a:lnSpc>
                <a:spcPct val="90000"/>
              </a:lnSpc>
              <a:buClr>
                <a:srgbClr val="000000"/>
              </a:buClr>
              <a:buSzPct val="55000"/>
              <a:buFontTx/>
              <a:buNone/>
            </a:pPr>
            <a:r>
              <a:rPr lang="en-US" sz="2400" dirty="0">
                <a:cs typeface="Times New Roman" pitchFamily="18" charset="0"/>
              </a:rPr>
              <a:t>reading </a:t>
            </a:r>
          </a:p>
          <a:p>
            <a:pPr algn="ctr">
              <a:lnSpc>
                <a:spcPct val="90000"/>
              </a:lnSpc>
              <a:buClr>
                <a:srgbClr val="000000"/>
              </a:buClr>
              <a:buSzPct val="55000"/>
              <a:buFontTx/>
              <a:buNone/>
            </a:pPr>
            <a:r>
              <a:rPr lang="en-US" sz="2400" dirty="0">
                <a:cs typeface="Times New Roman" pitchFamily="18" charset="0"/>
              </a:rPr>
              <a:t>bending </a:t>
            </a:r>
          </a:p>
          <a:p>
            <a:pPr algn="ctr">
              <a:lnSpc>
                <a:spcPct val="90000"/>
              </a:lnSpc>
              <a:spcBef>
                <a:spcPts val="0"/>
              </a:spcBef>
              <a:buClr>
                <a:srgbClr val="000000"/>
              </a:buClr>
              <a:buSzPct val="55000"/>
              <a:buFontTx/>
              <a:buNone/>
            </a:pPr>
            <a:r>
              <a:rPr lang="en-US" sz="2400" dirty="0">
                <a:cs typeface="Times New Roman" pitchFamily="18" charset="0"/>
              </a:rPr>
              <a:t>communicating</a:t>
            </a:r>
          </a:p>
          <a:p>
            <a:pPr>
              <a:lnSpc>
                <a:spcPct val="90000"/>
              </a:lnSpc>
              <a:spcBef>
                <a:spcPts val="0"/>
              </a:spcBef>
              <a:buClr>
                <a:srgbClr val="000000"/>
              </a:buClr>
              <a:buSzPct val="55000"/>
              <a:buFontTx/>
              <a:buNone/>
            </a:pPr>
            <a:endParaRPr lang="en-US" sz="2400" b="1" u="sng" dirty="0">
              <a:cs typeface="Times New Roman" pitchFamily="18" charset="0"/>
            </a:endParaRPr>
          </a:p>
          <a:p>
            <a:pPr algn="ctr">
              <a:lnSpc>
                <a:spcPct val="90000"/>
              </a:lnSpc>
              <a:spcBef>
                <a:spcPts val="0"/>
              </a:spcBef>
              <a:buClr>
                <a:srgbClr val="000000"/>
              </a:buClr>
              <a:buSzPct val="55000"/>
              <a:buFontTx/>
              <a:buNone/>
            </a:pPr>
            <a:r>
              <a:rPr lang="en-US" sz="2400" b="1" u="sng" dirty="0">
                <a:cs typeface="Times New Roman" pitchFamily="18" charset="0"/>
              </a:rPr>
              <a:t>In EEOC Regulations but not in text of ADAAA</a:t>
            </a:r>
            <a:r>
              <a:rPr lang="en-US" sz="2400" b="1" dirty="0">
                <a:cs typeface="Times New Roman" pitchFamily="18" charset="0"/>
              </a:rPr>
              <a:t>:</a:t>
            </a:r>
            <a:r>
              <a:rPr lang="en-US" sz="2400" b="1" u="sng" dirty="0">
                <a:cs typeface="Times New Roman" pitchFamily="18" charset="0"/>
              </a:rPr>
              <a:t> </a:t>
            </a:r>
            <a:endParaRPr lang="en-US" sz="2400" u="sng" dirty="0">
              <a:cs typeface="Times New Roman" pitchFamily="18" charset="0"/>
            </a:endParaRPr>
          </a:p>
          <a:p>
            <a:pPr algn="ctr">
              <a:lnSpc>
                <a:spcPct val="90000"/>
              </a:lnSpc>
              <a:buClr>
                <a:srgbClr val="000000"/>
              </a:buClr>
              <a:buSzPct val="55000"/>
              <a:buFontTx/>
              <a:buNone/>
            </a:pPr>
            <a:r>
              <a:rPr lang="en-US" sz="2400" dirty="0">
                <a:cs typeface="Times New Roman" pitchFamily="18" charset="0"/>
              </a:rPr>
              <a:t>interacting with others</a:t>
            </a:r>
          </a:p>
          <a:p>
            <a:pPr algn="ctr">
              <a:lnSpc>
                <a:spcPct val="90000"/>
              </a:lnSpc>
              <a:buClr>
                <a:srgbClr val="000000"/>
              </a:buClr>
              <a:buSzPct val="55000"/>
              <a:buFontTx/>
              <a:buNone/>
            </a:pPr>
            <a:r>
              <a:rPr lang="en-US" sz="2400" dirty="0">
                <a:cs typeface="Times New Roman" pitchFamily="18" charset="0"/>
              </a:rPr>
              <a:t>reaching</a:t>
            </a:r>
          </a:p>
          <a:p>
            <a:pPr algn="ctr">
              <a:lnSpc>
                <a:spcPct val="90000"/>
              </a:lnSpc>
              <a:buClr>
                <a:srgbClr val="000000"/>
              </a:buClr>
              <a:buSzPct val="55000"/>
              <a:buFontTx/>
              <a:buNone/>
            </a:pPr>
            <a:r>
              <a:rPr lang="en-US" sz="2400" dirty="0">
                <a:cs typeface="Times New Roman" pitchFamily="18" charset="0"/>
              </a:rPr>
              <a:t>sitting</a:t>
            </a:r>
          </a:p>
          <a:p>
            <a:pPr marL="0" algn="ctr">
              <a:lnSpc>
                <a:spcPct val="90000"/>
              </a:lnSpc>
              <a:spcBef>
                <a:spcPts val="0"/>
              </a:spcBef>
              <a:buClr>
                <a:srgbClr val="000000"/>
              </a:buClr>
              <a:buSzPct val="55000"/>
              <a:buFontTx/>
              <a:buNone/>
            </a:pPr>
            <a:endParaRPr lang="en-US" sz="2400" dirty="0">
              <a:solidFill>
                <a:srgbClr val="0000FF"/>
              </a:solidFill>
              <a:cs typeface="Times New Roman" pitchFamily="18" charset="0"/>
            </a:endParaRPr>
          </a:p>
          <a:p>
            <a:pPr marL="0" algn="ctr">
              <a:lnSpc>
                <a:spcPct val="90000"/>
              </a:lnSpc>
              <a:spcBef>
                <a:spcPts val="0"/>
              </a:spcBef>
              <a:buClr>
                <a:srgbClr val="000000"/>
              </a:buClr>
              <a:buSzPct val="55000"/>
              <a:buFontTx/>
              <a:buNone/>
            </a:pPr>
            <a:r>
              <a:rPr lang="en-US" sz="2400" dirty="0">
                <a:solidFill>
                  <a:srgbClr val="0000FF"/>
                </a:solidFill>
                <a:cs typeface="Times New Roman" pitchFamily="18" charset="0"/>
              </a:rPr>
              <a:t>Neither list of major life activities in the ADAAA or</a:t>
            </a:r>
          </a:p>
          <a:p>
            <a:pPr marL="0" algn="ctr">
              <a:lnSpc>
                <a:spcPct val="90000"/>
              </a:lnSpc>
              <a:spcBef>
                <a:spcPts val="0"/>
              </a:spcBef>
              <a:buClr>
                <a:srgbClr val="000000"/>
              </a:buClr>
              <a:buSzPct val="55000"/>
              <a:buFontTx/>
              <a:buNone/>
            </a:pPr>
            <a:r>
              <a:rPr lang="en-US" sz="2400" dirty="0">
                <a:solidFill>
                  <a:srgbClr val="0000FF"/>
                </a:solidFill>
                <a:cs typeface="Times New Roman" pitchFamily="18" charset="0"/>
              </a:rPr>
              <a:t>regulations is exhaustive</a:t>
            </a:r>
          </a:p>
          <a:p>
            <a:pPr algn="ctr">
              <a:lnSpc>
                <a:spcPct val="90000"/>
              </a:lnSpc>
              <a:spcBef>
                <a:spcPct val="35000"/>
              </a:spcBef>
              <a:buClr>
                <a:srgbClr val="000000"/>
              </a:buClr>
              <a:buSzPct val="55000"/>
              <a:buFontTx/>
              <a:buNone/>
            </a:pPr>
            <a:endParaRPr lang="en-US" sz="1600" dirty="0">
              <a:solidFill>
                <a:srgbClr val="0000FF"/>
              </a:solidFill>
              <a:cs typeface="Times New Roman" pitchFamily="18" charset="0"/>
            </a:endParaRPr>
          </a:p>
        </p:txBody>
      </p:sp>
    </p:spTree>
    <p:extLst>
      <p:ext uri="{BB962C8B-B14F-4D97-AF65-F5344CB8AC3E}">
        <p14:creationId xmlns:p14="http://schemas.microsoft.com/office/powerpoint/2010/main" val="3382314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6" name="Rectangle 6"/>
          <p:cNvSpPr>
            <a:spLocks noGrp="1" noChangeArrowheads="1"/>
          </p:cNvSpPr>
          <p:nvPr>
            <p:ph type="title"/>
          </p:nvPr>
        </p:nvSpPr>
        <p:spPr/>
        <p:txBody>
          <a:bodyPr>
            <a:normAutofit fontScale="90000"/>
          </a:bodyPr>
          <a:lstStyle/>
          <a:p>
            <a:r>
              <a:rPr lang="en-US" altLang="en-US"/>
              <a:t>Major Life Activities – Second List:</a:t>
            </a:r>
            <a:br>
              <a:rPr lang="en-US" altLang="en-US"/>
            </a:br>
            <a:r>
              <a:rPr lang="en-US" altLang="en-US"/>
              <a:t>“Major Bodily Functions”</a:t>
            </a:r>
          </a:p>
        </p:txBody>
      </p:sp>
      <p:sp>
        <p:nvSpPr>
          <p:cNvPr id="92167" name="Rectangle 7"/>
          <p:cNvSpPr>
            <a:spLocks noGrp="1" noChangeArrowheads="1"/>
          </p:cNvSpPr>
          <p:nvPr>
            <p:ph type="body" idx="1"/>
          </p:nvPr>
        </p:nvSpPr>
        <p:spPr>
          <a:xfrm>
            <a:off x="685800" y="1600200"/>
            <a:ext cx="8077200" cy="5029200"/>
          </a:xfrm>
        </p:spPr>
        <p:txBody>
          <a:bodyPr/>
          <a:lstStyle/>
          <a:p>
            <a:r>
              <a:rPr lang="en-US" altLang="en-US" b="1" dirty="0"/>
              <a:t>Major bodily functions</a:t>
            </a:r>
            <a:r>
              <a:rPr lang="en-US" altLang="en-US" dirty="0"/>
              <a:t> include, but are not limited to</a:t>
            </a:r>
          </a:p>
          <a:p>
            <a:pPr lvl="1"/>
            <a:r>
              <a:rPr lang="en-US" altLang="en-US" dirty="0"/>
              <a:t>normal cell growth</a:t>
            </a:r>
          </a:p>
          <a:p>
            <a:pPr lvl="1"/>
            <a:r>
              <a:rPr lang="en-US" altLang="en-US" dirty="0"/>
              <a:t>immune system functions</a:t>
            </a:r>
          </a:p>
          <a:p>
            <a:pPr lvl="1"/>
            <a:r>
              <a:rPr lang="en-US" altLang="en-US" dirty="0"/>
              <a:t>other types of functions (more on next slide):</a:t>
            </a:r>
          </a:p>
          <a:p>
            <a:pPr lvl="2"/>
            <a:r>
              <a:rPr lang="en-US" altLang="en-US" sz="2600" dirty="0"/>
              <a:t>digestive</a:t>
            </a:r>
          </a:p>
          <a:p>
            <a:pPr lvl="2"/>
            <a:r>
              <a:rPr lang="en-US" altLang="en-US" sz="2600" dirty="0"/>
              <a:t>bowel</a:t>
            </a:r>
          </a:p>
          <a:p>
            <a:pPr lvl="2"/>
            <a:r>
              <a:rPr lang="en-US" altLang="en-US" sz="2600" dirty="0"/>
              <a:t>bladder</a:t>
            </a:r>
          </a:p>
          <a:p>
            <a:pPr lvl="2"/>
            <a:r>
              <a:rPr lang="en-US" altLang="en-US" sz="2600" dirty="0"/>
              <a:t>neurological</a:t>
            </a:r>
          </a:p>
          <a:p>
            <a:pPr marL="457200" lvl="1" indent="0">
              <a:buNone/>
            </a:pPr>
            <a:r>
              <a:rPr lang="en-US" altLang="en-US" sz="2400" dirty="0"/>
              <a:t>*Non-exhaustive list</a:t>
            </a:r>
            <a:endParaRPr lang="en-US" altLang="en-US" sz="2600" dirty="0"/>
          </a:p>
        </p:txBody>
      </p:sp>
    </p:spTree>
    <p:extLst>
      <p:ext uri="{BB962C8B-B14F-4D97-AF65-F5344CB8AC3E}">
        <p14:creationId xmlns:p14="http://schemas.microsoft.com/office/powerpoint/2010/main" val="1436460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Grp="1" noChangeArrowheads="1"/>
          </p:cNvSpPr>
          <p:nvPr>
            <p:ph type="title"/>
          </p:nvPr>
        </p:nvSpPr>
        <p:spPr/>
        <p:txBody>
          <a:bodyPr>
            <a:normAutofit fontScale="90000"/>
          </a:bodyPr>
          <a:lstStyle/>
          <a:p>
            <a:r>
              <a:rPr lang="en-US" altLang="en-US" dirty="0"/>
              <a:t>Major Life Activities – Second List:</a:t>
            </a:r>
            <a:br>
              <a:rPr lang="en-US" altLang="en-US" dirty="0"/>
            </a:br>
            <a:r>
              <a:rPr lang="en-US" altLang="en-US" dirty="0"/>
              <a:t>“Major Bodily Functions” </a:t>
            </a:r>
            <a:r>
              <a:rPr lang="en-US" altLang="en-US" sz="3100" dirty="0"/>
              <a:t>(continued)</a:t>
            </a:r>
          </a:p>
        </p:txBody>
      </p:sp>
      <p:sp>
        <p:nvSpPr>
          <p:cNvPr id="181253" name="Rectangle 5"/>
          <p:cNvSpPr>
            <a:spLocks noGrp="1" noChangeArrowheads="1"/>
          </p:cNvSpPr>
          <p:nvPr>
            <p:ph type="body" idx="1"/>
          </p:nvPr>
        </p:nvSpPr>
        <p:spPr>
          <a:xfrm>
            <a:off x="609600" y="1828800"/>
            <a:ext cx="7772400" cy="4419600"/>
          </a:xfrm>
        </p:spPr>
        <p:txBody>
          <a:bodyPr/>
          <a:lstStyle/>
          <a:p>
            <a:pPr lvl="1"/>
            <a:r>
              <a:rPr lang="en-US" altLang="en-US" sz="3600" dirty="0"/>
              <a:t>Other types of functions</a:t>
            </a:r>
          </a:p>
          <a:p>
            <a:pPr lvl="2"/>
            <a:r>
              <a:rPr lang="en-US" altLang="en-US" sz="3200" dirty="0"/>
              <a:t>brain</a:t>
            </a:r>
          </a:p>
          <a:p>
            <a:pPr lvl="2"/>
            <a:r>
              <a:rPr lang="en-US" altLang="en-US" sz="3200" dirty="0"/>
              <a:t>respiratory</a:t>
            </a:r>
          </a:p>
          <a:p>
            <a:pPr lvl="2"/>
            <a:r>
              <a:rPr lang="en-US" altLang="en-US" sz="3200" dirty="0"/>
              <a:t>circulatory</a:t>
            </a:r>
          </a:p>
          <a:p>
            <a:pPr lvl="2"/>
            <a:r>
              <a:rPr lang="en-US" altLang="en-US" sz="3200" dirty="0"/>
              <a:t>endocrine</a:t>
            </a:r>
          </a:p>
          <a:p>
            <a:pPr lvl="2"/>
            <a:r>
              <a:rPr lang="en-US" altLang="en-US" sz="3200" dirty="0"/>
              <a:t>reproductive</a:t>
            </a:r>
          </a:p>
          <a:p>
            <a:pPr marL="0" indent="0">
              <a:buNone/>
            </a:pPr>
            <a:r>
              <a:rPr lang="en-US" altLang="en-US" sz="2800" dirty="0"/>
              <a:t> *  Remember:  non-exhaustive list</a:t>
            </a:r>
          </a:p>
          <a:p>
            <a:pPr lvl="1"/>
            <a:endParaRPr lang="en-US" altLang="en-US" sz="3600" dirty="0"/>
          </a:p>
        </p:txBody>
      </p:sp>
    </p:spTree>
    <p:extLst>
      <p:ext uri="{BB962C8B-B14F-4D97-AF65-F5344CB8AC3E}">
        <p14:creationId xmlns:p14="http://schemas.microsoft.com/office/powerpoint/2010/main" val="3182283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US" altLang="en-US"/>
              <a:t>One “major life activity” is enough</a:t>
            </a:r>
          </a:p>
        </p:txBody>
      </p:sp>
      <p:sp>
        <p:nvSpPr>
          <p:cNvPr id="182275" name="Rectangle 3"/>
          <p:cNvSpPr>
            <a:spLocks noGrp="1" noChangeArrowheads="1"/>
          </p:cNvSpPr>
          <p:nvPr>
            <p:ph type="body" idx="1"/>
          </p:nvPr>
        </p:nvSpPr>
        <p:spPr/>
        <p:txBody>
          <a:bodyPr>
            <a:normAutofit fontScale="85000" lnSpcReduction="10000"/>
          </a:bodyPr>
          <a:lstStyle/>
          <a:p>
            <a:r>
              <a:rPr lang="en-US" altLang="en-US" sz="4000" dirty="0"/>
              <a:t>ADAAA clarifies that:</a:t>
            </a:r>
          </a:p>
          <a:p>
            <a:pPr lvl="1"/>
            <a:r>
              <a:rPr lang="en-US" altLang="en-US" sz="3600" dirty="0"/>
              <a:t>An individual’s impairment meets the definition of disability if it substantially limits him/her in just </a:t>
            </a:r>
            <a:r>
              <a:rPr lang="en-US" altLang="en-US" sz="3600" i="1" dirty="0"/>
              <a:t>one major life activity</a:t>
            </a:r>
          </a:p>
          <a:p>
            <a:pPr lvl="1"/>
            <a:r>
              <a:rPr lang="en-US" altLang="en-US" sz="3600" dirty="0"/>
              <a:t>The individual is not excluded from coverage simply because s/he is </a:t>
            </a:r>
            <a:r>
              <a:rPr lang="en-US" altLang="en-US" sz="3600" i="1" dirty="0"/>
              <a:t>not</a:t>
            </a:r>
            <a:r>
              <a:rPr lang="en-US" altLang="en-US" sz="3600" dirty="0"/>
              <a:t> substantially limited in </a:t>
            </a:r>
            <a:r>
              <a:rPr lang="en-US" altLang="en-US" sz="3600" i="1" dirty="0"/>
              <a:t>other</a:t>
            </a:r>
            <a:r>
              <a:rPr lang="en-US" altLang="en-US" sz="3600" dirty="0"/>
              <a:t> major life activities</a:t>
            </a:r>
          </a:p>
          <a:p>
            <a:pPr lvl="2"/>
            <a:r>
              <a:rPr lang="en-US" altLang="en-US" sz="3200" dirty="0"/>
              <a:t>In other words, s/he </a:t>
            </a:r>
            <a:r>
              <a:rPr lang="en-US" altLang="en-US" sz="3200" i="1" dirty="0"/>
              <a:t>still</a:t>
            </a:r>
            <a:r>
              <a:rPr lang="en-US" altLang="en-US" sz="3200" dirty="0"/>
              <a:t> has a disability even if she is able to do many other things</a:t>
            </a:r>
          </a:p>
          <a:p>
            <a:pPr marL="457200" lvl="1" indent="0">
              <a:buNone/>
            </a:pPr>
            <a:endParaRPr lang="en-US" altLang="en-US" sz="3600" i="1" dirty="0"/>
          </a:p>
          <a:p>
            <a:pPr>
              <a:buFontTx/>
              <a:buNone/>
            </a:pPr>
            <a:endParaRPr lang="en-US" altLang="en-US" sz="4000" dirty="0"/>
          </a:p>
        </p:txBody>
      </p:sp>
    </p:spTree>
    <p:extLst>
      <p:ext uri="{BB962C8B-B14F-4D97-AF65-F5344CB8AC3E}">
        <p14:creationId xmlns:p14="http://schemas.microsoft.com/office/powerpoint/2010/main" val="3305494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normAutofit/>
          </a:bodyPr>
          <a:lstStyle/>
          <a:p>
            <a:r>
              <a:rPr lang="en-US" altLang="en-US" sz="3200" b="1" dirty="0"/>
              <a:t>Changes to interpretation</a:t>
            </a:r>
            <a:br>
              <a:rPr lang="en-US" altLang="en-US" sz="3200" b="1" dirty="0"/>
            </a:br>
            <a:r>
              <a:rPr lang="en-US" altLang="en-US" sz="3200" b="1" dirty="0"/>
              <a:t> of “substantially limits”</a:t>
            </a:r>
          </a:p>
        </p:txBody>
      </p:sp>
      <p:sp>
        <p:nvSpPr>
          <p:cNvPr id="93187" name="Rectangle 3"/>
          <p:cNvSpPr>
            <a:spLocks noGrp="1" noChangeArrowheads="1"/>
          </p:cNvSpPr>
          <p:nvPr>
            <p:ph type="body" idx="1"/>
          </p:nvPr>
        </p:nvSpPr>
        <p:spPr>
          <a:xfrm>
            <a:off x="381000" y="1524000"/>
            <a:ext cx="8458200" cy="4724400"/>
          </a:xfrm>
        </p:spPr>
        <p:txBody>
          <a:bodyPr>
            <a:normAutofit/>
          </a:bodyPr>
          <a:lstStyle/>
          <a:p>
            <a:r>
              <a:rPr lang="en-US" altLang="en-US" sz="2800" dirty="0"/>
              <a:t>No new statutory definition, but . . .</a:t>
            </a:r>
          </a:p>
          <a:p>
            <a:pPr lvl="1"/>
            <a:r>
              <a:rPr lang="en-US" altLang="en-US" dirty="0"/>
              <a:t>EEOC must revise its regulatory definition to eliminate “significantly restricted”</a:t>
            </a:r>
          </a:p>
          <a:p>
            <a:pPr lvl="1"/>
            <a:r>
              <a:rPr lang="en-US" altLang="en-US" dirty="0"/>
              <a:t>Supreme Court interpretation was too narrow</a:t>
            </a:r>
          </a:p>
          <a:p>
            <a:pPr lvl="2"/>
            <a:r>
              <a:rPr lang="en-US" altLang="en-US" sz="2800" dirty="0"/>
              <a:t>required “a greater degree of limitation than was intended by Congress”</a:t>
            </a:r>
          </a:p>
          <a:p>
            <a:pPr lvl="2"/>
            <a:r>
              <a:rPr lang="en-US" altLang="en-US" sz="2800" dirty="0"/>
              <a:t>created an “inappropriately high level of limitation necessary” for a person to be protected</a:t>
            </a:r>
          </a:p>
        </p:txBody>
      </p:sp>
    </p:spTree>
    <p:extLst>
      <p:ext uri="{BB962C8B-B14F-4D97-AF65-F5344CB8AC3E}">
        <p14:creationId xmlns:p14="http://schemas.microsoft.com/office/powerpoint/2010/main" val="2069485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fontScale="90000"/>
          </a:bodyPr>
          <a:lstStyle/>
          <a:p>
            <a:br>
              <a:rPr lang="en-US" altLang="en-US" dirty="0"/>
            </a:br>
            <a:r>
              <a:rPr lang="en-US" altLang="en-US" sz="4000" dirty="0"/>
              <a:t>“Substantially limits” </a:t>
            </a:r>
            <a:br>
              <a:rPr lang="en-US" altLang="en-US" sz="4000" dirty="0"/>
            </a:br>
            <a:r>
              <a:rPr lang="en-US" altLang="en-US" sz="4000" dirty="0"/>
              <a:t>and “mitigating measures</a:t>
            </a:r>
            <a:r>
              <a:rPr lang="en-US" altLang="en-US" dirty="0"/>
              <a:t>” </a:t>
            </a:r>
            <a:br>
              <a:rPr lang="en-US" altLang="en-US" dirty="0"/>
            </a:br>
            <a:endParaRPr lang="en-US" altLang="en-US" dirty="0"/>
          </a:p>
        </p:txBody>
      </p:sp>
      <p:sp>
        <p:nvSpPr>
          <p:cNvPr id="95235" name="Rectangle 3"/>
          <p:cNvSpPr>
            <a:spLocks noGrp="1" noChangeArrowheads="1"/>
          </p:cNvSpPr>
          <p:nvPr>
            <p:ph type="body" idx="1"/>
          </p:nvPr>
        </p:nvSpPr>
        <p:spPr>
          <a:xfrm>
            <a:off x="685800" y="1981200"/>
            <a:ext cx="7772400" cy="3733800"/>
          </a:xfrm>
        </p:spPr>
        <p:txBody>
          <a:bodyPr>
            <a:normAutofit fontScale="77500" lnSpcReduction="20000"/>
          </a:bodyPr>
          <a:lstStyle/>
          <a:p>
            <a:r>
              <a:rPr lang="en-US" altLang="en-US" sz="3600" dirty="0"/>
              <a:t>Pre-ADAAA, the Supreme Court ruled “mitigating measures” had to be considered in determining substantial limitation</a:t>
            </a:r>
          </a:p>
          <a:p>
            <a:r>
              <a:rPr lang="en-US" altLang="en-US" sz="3600" dirty="0"/>
              <a:t>“Mitigating measures” are:</a:t>
            </a:r>
          </a:p>
          <a:p>
            <a:pPr lvl="1"/>
            <a:r>
              <a:rPr lang="en-US" altLang="en-US" sz="3200" dirty="0"/>
              <a:t>In general:  actions taken or procedures used to lessen something in force or intensity, or to make it less severe</a:t>
            </a:r>
          </a:p>
          <a:p>
            <a:pPr lvl="1"/>
            <a:r>
              <a:rPr lang="en-US" altLang="en-US" sz="3200" dirty="0"/>
              <a:t>In disability context:  actions taken or procedures used to lessen the effect of a disability or impairment</a:t>
            </a:r>
          </a:p>
          <a:p>
            <a:endParaRPr lang="en-US" altLang="en-US" sz="3600" dirty="0"/>
          </a:p>
          <a:p>
            <a:endParaRPr lang="en-US" altLang="en-US" sz="3600" dirty="0"/>
          </a:p>
          <a:p>
            <a:endParaRPr lang="en-US" altLang="en-US" sz="3600" dirty="0"/>
          </a:p>
        </p:txBody>
      </p:sp>
    </p:spTree>
    <p:extLst>
      <p:ext uri="{BB962C8B-B14F-4D97-AF65-F5344CB8AC3E}">
        <p14:creationId xmlns:p14="http://schemas.microsoft.com/office/powerpoint/2010/main" val="3347557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r>
              <a:rPr lang="en-US" altLang="en-US">
                <a:latin typeface="Arial" charset="0"/>
              </a:rPr>
              <a:t>Examples of Mitigating Measures</a:t>
            </a:r>
          </a:p>
        </p:txBody>
      </p:sp>
      <p:sp>
        <p:nvSpPr>
          <p:cNvPr id="20483" name="Rectangle 3"/>
          <p:cNvSpPr>
            <a:spLocks noGrp="1" noChangeArrowheads="1"/>
          </p:cNvSpPr>
          <p:nvPr>
            <p:ph type="body" idx="1"/>
          </p:nvPr>
        </p:nvSpPr>
        <p:spPr>
          <a:xfrm>
            <a:off x="381000" y="1447800"/>
            <a:ext cx="7467600" cy="4678363"/>
          </a:xfrm>
        </p:spPr>
        <p:txBody>
          <a:bodyPr/>
          <a:lstStyle/>
          <a:p>
            <a:pPr eaLnBrk="1" hangingPunct="1"/>
            <a:r>
              <a:rPr lang="en-US" altLang="en-US" dirty="0"/>
              <a:t>Medication for conditions like epilepsy or depression</a:t>
            </a:r>
          </a:p>
          <a:p>
            <a:pPr eaLnBrk="1" hangingPunct="1"/>
            <a:r>
              <a:rPr lang="en-US" altLang="en-US" dirty="0"/>
              <a:t>Insulin to control diabetes</a:t>
            </a:r>
          </a:p>
          <a:p>
            <a:pPr eaLnBrk="1" hangingPunct="1"/>
            <a:r>
              <a:rPr lang="en-US" altLang="en-US" dirty="0"/>
              <a:t>Prosthetic devices</a:t>
            </a:r>
          </a:p>
          <a:p>
            <a:pPr eaLnBrk="1" hangingPunct="1"/>
            <a:r>
              <a:rPr lang="en-US" altLang="en-US" dirty="0"/>
              <a:t>Walkers, canes, and crutches</a:t>
            </a:r>
          </a:p>
          <a:p>
            <a:pPr eaLnBrk="1" hangingPunct="1"/>
            <a:r>
              <a:rPr lang="en-US" altLang="en-US" dirty="0"/>
              <a:t>Hearing aids</a:t>
            </a:r>
          </a:p>
        </p:txBody>
      </p:sp>
    </p:spTree>
    <p:extLst>
      <p:ext uri="{BB962C8B-B14F-4D97-AF65-F5344CB8AC3E}">
        <p14:creationId xmlns:p14="http://schemas.microsoft.com/office/powerpoint/2010/main" val="349641535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381000"/>
            <a:ext cx="8458200" cy="990600"/>
          </a:xfrm>
        </p:spPr>
        <p:txBody>
          <a:bodyPr>
            <a:normAutofit fontScale="90000"/>
          </a:bodyPr>
          <a:lstStyle/>
          <a:p>
            <a:r>
              <a:rPr lang="en-US" altLang="en-US" sz="4000" dirty="0"/>
              <a:t>“Mitigating measures” </a:t>
            </a:r>
            <a:r>
              <a:rPr lang="en-US" altLang="en-US" sz="3100" dirty="0"/>
              <a:t>(continued)</a:t>
            </a:r>
            <a:br>
              <a:rPr lang="en-US" altLang="en-US" sz="4000" dirty="0"/>
            </a:br>
            <a:endParaRPr lang="en-US" altLang="en-US" sz="4000" dirty="0"/>
          </a:p>
        </p:txBody>
      </p:sp>
      <p:sp>
        <p:nvSpPr>
          <p:cNvPr id="114691" name="Rectangle 3"/>
          <p:cNvSpPr>
            <a:spLocks noGrp="1" noChangeArrowheads="1"/>
          </p:cNvSpPr>
          <p:nvPr>
            <p:ph type="body" idx="1"/>
          </p:nvPr>
        </p:nvSpPr>
        <p:spPr>
          <a:xfrm>
            <a:off x="685800" y="1600200"/>
            <a:ext cx="8001000" cy="4419600"/>
          </a:xfrm>
        </p:spPr>
        <p:txBody>
          <a:bodyPr/>
          <a:lstStyle/>
          <a:p>
            <a:pPr lvl="1"/>
            <a:r>
              <a:rPr lang="en-US" altLang="en-US" dirty="0"/>
              <a:t>ADAAA: Congress </a:t>
            </a:r>
            <a:r>
              <a:rPr lang="en-US" altLang="en-US" i="1" dirty="0"/>
              <a:t>explicitly rejects</a:t>
            </a:r>
            <a:r>
              <a:rPr lang="en-US" altLang="en-US" dirty="0"/>
              <a:t> Supreme Court’s holding that mitigating measures must be considered in determining substantial limitation</a:t>
            </a:r>
          </a:p>
          <a:p>
            <a:pPr lvl="1"/>
            <a:r>
              <a:rPr lang="en-US" altLang="en-US" dirty="0"/>
              <a:t>Under ADAAA, consider how the impairment affects the person before, or without, the “mitigating measure”</a:t>
            </a:r>
          </a:p>
          <a:p>
            <a:pPr lvl="2"/>
            <a:r>
              <a:rPr lang="en-US" altLang="en-US" dirty="0"/>
              <a:t>Example:  if a person has an amputated leg, you consider whether the amputation substantially limits him/her when s/he’s not wearing a prosthesis</a:t>
            </a:r>
          </a:p>
        </p:txBody>
      </p:sp>
    </p:spTree>
    <p:extLst>
      <p:ext uri="{BB962C8B-B14F-4D97-AF65-F5344CB8AC3E}">
        <p14:creationId xmlns:p14="http://schemas.microsoft.com/office/powerpoint/2010/main" val="2768602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bwMode="auto">
          <a:xfrm>
            <a:off x="6553200" y="6245225"/>
            <a:ext cx="2133600" cy="476250"/>
          </a:xfrm>
          <a:prstGeom prst="rect">
            <a:avLst/>
          </a:prstGeom>
          <a:noFill/>
          <a:ln>
            <a:miter lim="800000"/>
            <a:headEnd/>
            <a:tailEnd/>
          </a:ln>
        </p:spPr>
        <p:txBody>
          <a:bodyPr/>
          <a:lstStyle/>
          <a:p>
            <a:pPr algn="r">
              <a:defRPr/>
            </a:pPr>
            <a:fld id="{1759A2BD-F958-4F04-BE80-354E51999BB1}" type="slidenum">
              <a:rPr lang="en-US" sz="1800" b="0">
                <a:solidFill>
                  <a:schemeClr val="tx1"/>
                </a:solidFill>
                <a:latin typeface="+mn-lt"/>
                <a:cs typeface="Arial" pitchFamily="34" charset="0"/>
              </a:rPr>
              <a:pPr algn="r">
                <a:defRPr/>
              </a:pPr>
              <a:t>21</a:t>
            </a:fld>
            <a:endParaRPr lang="en-US" sz="1800" b="0">
              <a:solidFill>
                <a:schemeClr val="tx1"/>
              </a:solidFill>
              <a:latin typeface="+mn-lt"/>
              <a:cs typeface="Arial" pitchFamily="34" charset="0"/>
            </a:endParaRPr>
          </a:p>
        </p:txBody>
      </p:sp>
      <p:sp>
        <p:nvSpPr>
          <p:cNvPr id="24578" name="Rectangle 2"/>
          <p:cNvSpPr>
            <a:spLocks noGrp="1" noChangeArrowheads="1"/>
          </p:cNvSpPr>
          <p:nvPr>
            <p:ph type="title" idx="4294967295"/>
          </p:nvPr>
        </p:nvSpPr>
        <p:spPr>
          <a:xfrm>
            <a:off x="457200" y="152400"/>
            <a:ext cx="7010400" cy="1265238"/>
          </a:xfrm>
        </p:spPr>
        <p:txBody>
          <a:bodyPr>
            <a:normAutofit fontScale="90000"/>
          </a:bodyPr>
          <a:lstStyle/>
          <a:p>
            <a:r>
              <a:rPr lang="en-US" sz="3200" dirty="0">
                <a:solidFill>
                  <a:srgbClr val="FFFFFF"/>
                </a:solidFill>
              </a:rPr>
              <a:t>ADAAA: Mitigating Measures are </a:t>
            </a:r>
            <a:r>
              <a:rPr lang="en-US" sz="3200" b="1" dirty="0">
                <a:solidFill>
                  <a:srgbClr val="FFFFFF"/>
                </a:solidFill>
              </a:rPr>
              <a:t>Not</a:t>
            </a:r>
            <a:r>
              <a:rPr lang="en-US" sz="3200" dirty="0">
                <a:solidFill>
                  <a:srgbClr val="FFFFFF"/>
                </a:solidFill>
              </a:rPr>
              <a:t> </a:t>
            </a:r>
            <a:r>
              <a:rPr lang="en-US" sz="4000" dirty="0" err="1">
                <a:solidFill>
                  <a:srgbClr val="FFFFFF"/>
                </a:solidFill>
              </a:rPr>
              <a:t>Conside</a:t>
            </a:r>
            <a:r>
              <a:rPr lang="en-US" altLang="en-US" sz="4000" dirty="0" err="1"/>
              <a:t>“Mitigating</a:t>
            </a:r>
            <a:r>
              <a:rPr lang="en-US" altLang="en-US" sz="4000" dirty="0"/>
              <a:t> measures”</a:t>
            </a:r>
            <a:r>
              <a:rPr lang="en-US" altLang="en-US" sz="3200" dirty="0"/>
              <a:t> 				</a:t>
            </a:r>
            <a:r>
              <a:rPr lang="en-US" altLang="en-US" sz="1600" dirty="0"/>
              <a:t>(continued)</a:t>
            </a:r>
            <a:r>
              <a:rPr lang="en-US" sz="3200" dirty="0">
                <a:solidFill>
                  <a:srgbClr val="FFFFFF"/>
                </a:solidFill>
              </a:rPr>
              <a:t>red in Assessing Disability</a:t>
            </a:r>
          </a:p>
        </p:txBody>
      </p:sp>
      <p:sp>
        <p:nvSpPr>
          <p:cNvPr id="23555" name="Rectangle 3"/>
          <p:cNvSpPr>
            <a:spLocks noGrp="1" noChangeArrowheads="1"/>
          </p:cNvSpPr>
          <p:nvPr>
            <p:ph type="body" idx="4294967295"/>
          </p:nvPr>
        </p:nvSpPr>
        <p:spPr>
          <a:xfrm>
            <a:off x="381000" y="1600200"/>
            <a:ext cx="8458200" cy="4419600"/>
          </a:xfrm>
        </p:spPr>
        <p:txBody>
          <a:bodyPr anchor="ctr"/>
          <a:lstStyle/>
          <a:p>
            <a:pPr marL="227013" indent="-227013">
              <a:spcBef>
                <a:spcPts val="600"/>
              </a:spcBef>
              <a:defRPr/>
            </a:pPr>
            <a:r>
              <a:rPr lang="en-US" sz="2000" dirty="0"/>
              <a:t>ADAAA Rejects </a:t>
            </a:r>
            <a:r>
              <a:rPr lang="en-US" sz="2000" i="1" dirty="0">
                <a:solidFill>
                  <a:srgbClr val="0033CC"/>
                </a:solidFill>
              </a:rPr>
              <a:t>Sutton</a:t>
            </a:r>
            <a:r>
              <a:rPr lang="en-US" sz="2000" dirty="0"/>
              <a:t> and defines mitigating measures by way of a </a:t>
            </a:r>
            <a:r>
              <a:rPr lang="en-US" sz="2000" b="1" dirty="0"/>
              <a:t>non-exhaustive list: </a:t>
            </a:r>
          </a:p>
          <a:p>
            <a:pPr marL="627063" lvl="1" indent="-174625">
              <a:spcBef>
                <a:spcPts val="600"/>
              </a:spcBef>
              <a:buSzPct val="55000"/>
              <a:buFont typeface="Wingdings" pitchFamily="2" charset="2"/>
              <a:buChar char="v"/>
              <a:defRPr/>
            </a:pPr>
            <a:r>
              <a:rPr lang="en-US" sz="1800" dirty="0"/>
              <a:t>Medication, medical supplies, equipment, or appliances, low-vision devices (</a:t>
            </a:r>
            <a:r>
              <a:rPr lang="en-US" sz="1800" b="1" dirty="0"/>
              <a:t>which do not include ordinary eyeglasses or contact lenses</a:t>
            </a:r>
            <a:r>
              <a:rPr lang="en-US" sz="1800" dirty="0"/>
              <a:t>), prosthetics including limbs and devices, hearing aids and cochlear implants or other implantable hearing devices, mobility devices, or oxygen therapy equipment and supplies;</a:t>
            </a:r>
          </a:p>
          <a:p>
            <a:pPr marL="911225" lvl="2">
              <a:spcBef>
                <a:spcPts val="600"/>
              </a:spcBef>
              <a:buSzPct val="55000"/>
              <a:buFont typeface="Wingdings" pitchFamily="2" charset="2"/>
              <a:buChar char="Ø"/>
              <a:defRPr/>
            </a:pPr>
            <a:r>
              <a:rPr lang="en-US" sz="1800" dirty="0"/>
              <a:t>“Ordinary eyeglasses or contact lenses” are defined as lenses that are intended to fully correct visual acuity or eliminate refractive error. </a:t>
            </a:r>
          </a:p>
          <a:p>
            <a:pPr lvl="1">
              <a:spcBef>
                <a:spcPts val="600"/>
              </a:spcBef>
              <a:buSzPct val="55000"/>
              <a:buFont typeface="Wingdings" pitchFamily="2" charset="2"/>
              <a:buChar char="v"/>
              <a:defRPr/>
            </a:pPr>
            <a:r>
              <a:rPr lang="en-US" sz="1800" dirty="0"/>
              <a:t>Use of assistive technology;</a:t>
            </a:r>
          </a:p>
          <a:p>
            <a:pPr lvl="1">
              <a:spcBef>
                <a:spcPts val="600"/>
              </a:spcBef>
              <a:buSzPct val="55000"/>
              <a:buFont typeface="Wingdings" pitchFamily="2" charset="2"/>
              <a:buChar char="v"/>
              <a:defRPr/>
            </a:pPr>
            <a:r>
              <a:rPr lang="en-US" sz="1800" dirty="0"/>
              <a:t>Reasonable accommodations or auxiliary aids or services; or</a:t>
            </a:r>
          </a:p>
          <a:p>
            <a:pPr lvl="1">
              <a:spcBef>
                <a:spcPts val="600"/>
              </a:spcBef>
              <a:buSzPct val="55000"/>
              <a:buFont typeface="Wingdings" pitchFamily="2" charset="2"/>
              <a:buChar char="v"/>
              <a:defRPr/>
            </a:pPr>
            <a:r>
              <a:rPr lang="en-US" sz="1800" dirty="0"/>
              <a:t>Learned behavioral or adaptive neurological modifications.</a:t>
            </a:r>
          </a:p>
          <a:p>
            <a:pPr algn="ctr">
              <a:spcBef>
                <a:spcPts val="600"/>
              </a:spcBef>
              <a:buFontTx/>
              <a:buNone/>
              <a:defRPr/>
            </a:pPr>
            <a:r>
              <a:rPr lang="en-US" sz="1800" dirty="0">
                <a:solidFill>
                  <a:srgbClr val="0000FF"/>
                </a:solidFill>
              </a:rPr>
              <a:t>42 U.S.C. § 12102(4)(E)(ii) and (iii).</a:t>
            </a:r>
            <a:r>
              <a:rPr lang="en-US" sz="1800" dirty="0"/>
              <a:t>  </a:t>
            </a:r>
          </a:p>
        </p:txBody>
      </p:sp>
      <p:sp>
        <p:nvSpPr>
          <p:cNvPr id="8" name="TextBox 7" hidden="1"/>
          <p:cNvSpPr txBox="1"/>
          <p:nvPr/>
        </p:nvSpPr>
        <p:spPr>
          <a:xfrm>
            <a:off x="7772400" y="533400"/>
            <a:ext cx="762000" cy="830997"/>
          </a:xfrm>
          <a:prstGeom prst="rect">
            <a:avLst/>
          </a:prstGeom>
          <a:noFill/>
        </p:spPr>
        <p:txBody>
          <a:bodyPr wrap="square" rtlCol="0">
            <a:spAutoFit/>
          </a:bodyPr>
          <a:lstStyle/>
          <a:p>
            <a:r>
              <a:rPr lang="en-US" sz="800" dirty="0"/>
              <a:t>Picture of Elton John with glasses with windshield wipers</a:t>
            </a:r>
          </a:p>
        </p:txBody>
      </p:sp>
    </p:spTree>
    <p:extLst>
      <p:ext uri="{BB962C8B-B14F-4D97-AF65-F5344CB8AC3E}">
        <p14:creationId xmlns:p14="http://schemas.microsoft.com/office/powerpoint/2010/main" val="3155730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ormAutofit/>
          </a:bodyPr>
          <a:lstStyle/>
          <a:p>
            <a:r>
              <a:rPr lang="en-US" altLang="en-US" dirty="0"/>
              <a:t>“Mitigating measures” </a:t>
            </a:r>
            <a:r>
              <a:rPr lang="en-US" altLang="en-US" sz="2400" dirty="0"/>
              <a:t>(continued)</a:t>
            </a:r>
          </a:p>
        </p:txBody>
      </p:sp>
      <p:sp>
        <p:nvSpPr>
          <p:cNvPr id="118787" name="Rectangle 3"/>
          <p:cNvSpPr>
            <a:spLocks noGrp="1" noChangeArrowheads="1"/>
          </p:cNvSpPr>
          <p:nvPr>
            <p:ph type="body" idx="1"/>
          </p:nvPr>
        </p:nvSpPr>
        <p:spPr>
          <a:xfrm>
            <a:off x="685800" y="1524000"/>
            <a:ext cx="7772400" cy="4419600"/>
          </a:xfrm>
        </p:spPr>
        <p:txBody>
          <a:bodyPr>
            <a:normAutofit lnSpcReduction="10000"/>
          </a:bodyPr>
          <a:lstStyle/>
          <a:p>
            <a:pPr lvl="1"/>
            <a:r>
              <a:rPr lang="en-US" altLang="en-US" sz="2400" dirty="0"/>
              <a:t>Sole exception: “shall” consider the effect of “ordinary eyeglasses and contact lenses”</a:t>
            </a:r>
          </a:p>
          <a:p>
            <a:pPr lvl="2"/>
            <a:r>
              <a:rPr lang="en-US" altLang="en-US" dirty="0"/>
              <a:t>Defined as “lenses that are intended to fully correct visual acuity or eliminate refractive error”  </a:t>
            </a:r>
          </a:p>
          <a:p>
            <a:pPr lvl="2"/>
            <a:r>
              <a:rPr lang="en-US" altLang="en-US" dirty="0"/>
              <a:t>If the employee can’t see well without them but can see well with them, then his/her vision impairment is not “substantially limiting”</a:t>
            </a:r>
          </a:p>
          <a:p>
            <a:pPr lvl="1"/>
            <a:r>
              <a:rPr lang="en-US" altLang="en-US" sz="2400" dirty="0"/>
              <a:t>These are distinguished from “low vision devices,” defined as “devices that magnify, enhance, or otherwise augment a visual image”</a:t>
            </a:r>
          </a:p>
          <a:p>
            <a:pPr marL="457200" lvl="1" indent="0">
              <a:buNone/>
            </a:pPr>
            <a:r>
              <a:rPr lang="en-US" altLang="en-US" sz="2400" dirty="0"/>
              <a:t>Note: </a:t>
            </a:r>
            <a:r>
              <a:rPr lang="en-US" sz="2400" dirty="0"/>
              <a:t>Benefits of mitigating measures may be considered in showing ability to perform essential job functions.</a:t>
            </a:r>
          </a:p>
          <a:p>
            <a:pPr marL="457200" lvl="1" indent="0">
              <a:buNone/>
            </a:pPr>
            <a:endParaRPr lang="en-US" altLang="en-US" sz="2400" dirty="0"/>
          </a:p>
        </p:txBody>
      </p:sp>
    </p:spTree>
    <p:extLst>
      <p:ext uri="{BB962C8B-B14F-4D97-AF65-F5344CB8AC3E}">
        <p14:creationId xmlns:p14="http://schemas.microsoft.com/office/powerpoint/2010/main" val="1604984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85800" y="304800"/>
            <a:ext cx="7772400" cy="1143000"/>
          </a:xfrm>
        </p:spPr>
        <p:txBody>
          <a:bodyPr>
            <a:normAutofit fontScale="90000"/>
          </a:bodyPr>
          <a:lstStyle/>
          <a:p>
            <a:r>
              <a:rPr lang="en-US" altLang="en-US" sz="4000" dirty="0"/>
              <a:t>Other issues that the ADAAA resolves:</a:t>
            </a:r>
          </a:p>
        </p:txBody>
      </p:sp>
      <p:sp>
        <p:nvSpPr>
          <p:cNvPr id="123907" name="Rectangle 3"/>
          <p:cNvSpPr>
            <a:spLocks noGrp="1" noChangeArrowheads="1"/>
          </p:cNvSpPr>
          <p:nvPr>
            <p:ph type="body" idx="1"/>
          </p:nvPr>
        </p:nvSpPr>
        <p:spPr>
          <a:xfrm>
            <a:off x="685800" y="1752600"/>
            <a:ext cx="7772400" cy="4343400"/>
          </a:xfrm>
        </p:spPr>
        <p:txBody>
          <a:bodyPr>
            <a:normAutofit lnSpcReduction="10000"/>
          </a:bodyPr>
          <a:lstStyle/>
          <a:p>
            <a:pPr lvl="1">
              <a:buFont typeface="Arial" panose="020B0604020202020204" pitchFamily="34" charset="0"/>
              <a:buChar char="•"/>
            </a:pPr>
            <a:r>
              <a:rPr lang="en-US" altLang="en-US" dirty="0"/>
              <a:t>“Episodic” or cyclical impairments, or impairments that go into remission</a:t>
            </a:r>
          </a:p>
          <a:p>
            <a:pPr marL="914400" lvl="2" indent="0">
              <a:buNone/>
            </a:pPr>
            <a:r>
              <a:rPr lang="en-US" altLang="en-US" dirty="0"/>
              <a:t>Examples:  depression, bipolar disorder, Post-Traumatic Stress Disorder, other psychiatric conditions, epilepsy, cancer</a:t>
            </a:r>
          </a:p>
          <a:p>
            <a:pPr marL="914400" lvl="2" indent="0">
              <a:buNone/>
            </a:pPr>
            <a:r>
              <a:rPr lang="en-US" altLang="en-US" dirty="0"/>
              <a:t>Are considered disabilities if they would substantially limit a major life activity </a:t>
            </a:r>
            <a:r>
              <a:rPr lang="en-US" altLang="en-US" i="1" dirty="0"/>
              <a:t>when active</a:t>
            </a:r>
          </a:p>
          <a:p>
            <a:pPr lvl="1">
              <a:buFont typeface="Arial" panose="020B0604020202020204" pitchFamily="34" charset="0"/>
              <a:buChar char="•"/>
            </a:pPr>
            <a:r>
              <a:rPr lang="en-US" dirty="0"/>
              <a:t>Impairments that may have temporary symptoms but are not minor should still be covered (for example, broken dominant/writing hand) </a:t>
            </a:r>
            <a:endParaRPr lang="en-US" altLang="en-US" i="1" dirty="0"/>
          </a:p>
        </p:txBody>
      </p:sp>
    </p:spTree>
    <p:extLst>
      <p:ext uri="{BB962C8B-B14F-4D97-AF65-F5344CB8AC3E}">
        <p14:creationId xmlns:p14="http://schemas.microsoft.com/office/powerpoint/2010/main" val="1435596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p:cNvSpPr>
            <a:spLocks noGrp="1" noChangeArrowheads="1"/>
          </p:cNvSpPr>
          <p:nvPr>
            <p:ph type="title"/>
          </p:nvPr>
        </p:nvSpPr>
        <p:spPr/>
        <p:txBody>
          <a:bodyPr/>
          <a:lstStyle/>
          <a:p>
            <a:r>
              <a:rPr lang="en-US" altLang="en-US" sz="3400" dirty="0"/>
              <a:t>Category Two:  Is the individual a person with a record of a disability?</a:t>
            </a:r>
          </a:p>
        </p:txBody>
      </p:sp>
      <p:sp>
        <p:nvSpPr>
          <p:cNvPr id="124933" name="Rectangle 5"/>
          <p:cNvSpPr>
            <a:spLocks noGrp="1" noChangeArrowheads="1"/>
          </p:cNvSpPr>
          <p:nvPr>
            <p:ph type="body" idx="1"/>
          </p:nvPr>
        </p:nvSpPr>
        <p:spPr/>
        <p:txBody>
          <a:bodyPr>
            <a:normAutofit/>
          </a:bodyPr>
          <a:lstStyle/>
          <a:p>
            <a:r>
              <a:rPr lang="en-US" altLang="en-US" sz="2400" dirty="0"/>
              <a:t>Past history of a genuine disability</a:t>
            </a:r>
          </a:p>
          <a:p>
            <a:r>
              <a:rPr lang="en-US" altLang="en-US" sz="2400" dirty="0"/>
              <a:t>Misclassified as having a disability</a:t>
            </a:r>
          </a:p>
          <a:p>
            <a:r>
              <a:rPr lang="en-US" altLang="en-US" sz="2400" dirty="0"/>
              <a:t>The record or misclassification has to meet the three elements of an actual disability (impairment, major life activity, substantial limitation)</a:t>
            </a:r>
          </a:p>
          <a:p>
            <a:pPr lvl="1"/>
            <a:r>
              <a:rPr lang="en-US" altLang="en-US" sz="2400" dirty="0"/>
              <a:t>This last part has </a:t>
            </a:r>
            <a:r>
              <a:rPr lang="en-US" altLang="en-US" sz="2400" i="1" dirty="0"/>
              <a:t>not</a:t>
            </a:r>
            <a:r>
              <a:rPr lang="en-US" altLang="en-US" sz="2400" dirty="0"/>
              <a:t> changed</a:t>
            </a:r>
          </a:p>
        </p:txBody>
      </p:sp>
    </p:spTree>
    <p:extLst>
      <p:ext uri="{BB962C8B-B14F-4D97-AF65-F5344CB8AC3E}">
        <p14:creationId xmlns:p14="http://schemas.microsoft.com/office/powerpoint/2010/main" val="334783844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533400" y="304800"/>
            <a:ext cx="7772400" cy="1295400"/>
          </a:xfrm>
        </p:spPr>
        <p:txBody>
          <a:bodyPr/>
          <a:lstStyle/>
          <a:p>
            <a:r>
              <a:rPr lang="en-US" altLang="en-US" sz="3200" dirty="0"/>
              <a:t>Special note:  Category Two</a:t>
            </a:r>
            <a:br>
              <a:rPr lang="en-US" altLang="en-US" sz="3200" dirty="0"/>
            </a:br>
            <a:r>
              <a:rPr lang="en-US" altLang="en-US" sz="3200" dirty="0"/>
              <a:t>and reasonable accommodation</a:t>
            </a:r>
          </a:p>
        </p:txBody>
      </p:sp>
      <p:sp>
        <p:nvSpPr>
          <p:cNvPr id="128003" name="Rectangle 3"/>
          <p:cNvSpPr>
            <a:spLocks noGrp="1" noChangeArrowheads="1"/>
          </p:cNvSpPr>
          <p:nvPr>
            <p:ph type="body" idx="1"/>
          </p:nvPr>
        </p:nvSpPr>
        <p:spPr>
          <a:xfrm>
            <a:off x="381000" y="1524000"/>
            <a:ext cx="8458200" cy="4419600"/>
          </a:xfrm>
        </p:spPr>
        <p:txBody>
          <a:bodyPr>
            <a:normAutofit/>
          </a:bodyPr>
          <a:lstStyle/>
          <a:p>
            <a:r>
              <a:rPr lang="en-US" altLang="en-US" sz="2800" dirty="0"/>
              <a:t>The ADAAA:</a:t>
            </a:r>
            <a:endParaRPr lang="en-US" altLang="en-US" sz="2800" i="1" dirty="0"/>
          </a:p>
          <a:p>
            <a:pPr lvl="1"/>
            <a:r>
              <a:rPr lang="en-US" altLang="en-US" dirty="0"/>
              <a:t>States that people who fall under the </a:t>
            </a:r>
            <a:r>
              <a:rPr lang="en-US" altLang="en-US" i="1" dirty="0"/>
              <a:t>Category Three definition of disability</a:t>
            </a:r>
            <a:r>
              <a:rPr lang="en-US" altLang="en-US" dirty="0"/>
              <a:t> (are regarded as having a disability) are not entitled to reasonable accommodations</a:t>
            </a:r>
          </a:p>
          <a:p>
            <a:pPr lvl="1"/>
            <a:r>
              <a:rPr lang="en-US" altLang="en-US" dirty="0"/>
              <a:t>Signifies that </a:t>
            </a:r>
            <a:r>
              <a:rPr lang="en-US" altLang="en-US" b="1" dirty="0"/>
              <a:t>people in </a:t>
            </a:r>
            <a:r>
              <a:rPr lang="en-US" altLang="en-US" b="1" i="1" dirty="0"/>
              <a:t>both</a:t>
            </a:r>
            <a:r>
              <a:rPr lang="en-US" altLang="en-US" b="1" dirty="0"/>
              <a:t> of the other two categories </a:t>
            </a:r>
            <a:r>
              <a:rPr lang="en-US" altLang="en-US" b="1" i="1" dirty="0"/>
              <a:t>are</a:t>
            </a:r>
            <a:r>
              <a:rPr lang="en-US" altLang="en-US" b="1" dirty="0"/>
              <a:t> entitled to accommodations</a:t>
            </a:r>
          </a:p>
          <a:p>
            <a:endParaRPr lang="en-US" altLang="en-US" sz="2800" dirty="0"/>
          </a:p>
        </p:txBody>
      </p:sp>
    </p:spTree>
    <p:extLst>
      <p:ext uri="{BB962C8B-B14F-4D97-AF65-F5344CB8AC3E}">
        <p14:creationId xmlns:p14="http://schemas.microsoft.com/office/powerpoint/2010/main" val="2205905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bwMode="auto">
          <a:xfrm>
            <a:off x="6553200" y="6245225"/>
            <a:ext cx="2133600" cy="476250"/>
          </a:xfrm>
          <a:prstGeom prst="rect">
            <a:avLst/>
          </a:prstGeom>
          <a:noFill/>
          <a:ln>
            <a:miter lim="800000"/>
            <a:headEnd/>
            <a:tailEnd/>
          </a:ln>
        </p:spPr>
        <p:txBody>
          <a:bodyPr/>
          <a:lstStyle/>
          <a:p>
            <a:pPr algn="r">
              <a:defRPr/>
            </a:pPr>
            <a:fld id="{44FDC509-0175-4045-AF01-DF8A03ED9E49}" type="slidenum">
              <a:rPr lang="en-US" sz="1800" b="0">
                <a:solidFill>
                  <a:schemeClr val="tx1"/>
                </a:solidFill>
                <a:latin typeface="+mn-lt"/>
                <a:cs typeface="Arial" pitchFamily="34" charset="0"/>
              </a:rPr>
              <a:pPr algn="r">
                <a:defRPr/>
              </a:pPr>
              <a:t>26</a:t>
            </a:fld>
            <a:endParaRPr lang="en-US" sz="1800" b="0">
              <a:solidFill>
                <a:schemeClr val="tx1"/>
              </a:solidFill>
              <a:latin typeface="+mn-lt"/>
              <a:cs typeface="Arial" pitchFamily="34" charset="0"/>
            </a:endParaRPr>
          </a:p>
        </p:txBody>
      </p:sp>
      <p:sp>
        <p:nvSpPr>
          <p:cNvPr id="29698" name="Rectangle 2"/>
          <p:cNvSpPr>
            <a:spLocks noGrp="1" noChangeArrowheads="1"/>
          </p:cNvSpPr>
          <p:nvPr>
            <p:ph type="title" idx="4294967295"/>
          </p:nvPr>
        </p:nvSpPr>
        <p:spPr>
          <a:xfrm>
            <a:off x="457200" y="228600"/>
            <a:ext cx="8305800" cy="1143000"/>
          </a:xfrm>
        </p:spPr>
        <p:txBody>
          <a:bodyPr>
            <a:normAutofit/>
          </a:bodyPr>
          <a:lstStyle/>
          <a:p>
            <a:r>
              <a:rPr lang="en-US" sz="3600" dirty="0">
                <a:solidFill>
                  <a:schemeClr val="tx1">
                    <a:lumMod val="50000"/>
                    <a:lumOff val="50000"/>
                  </a:schemeClr>
                </a:solidFill>
              </a:rPr>
              <a:t>EEOC Authority &amp; Rehab Act Conformity</a:t>
            </a:r>
          </a:p>
        </p:txBody>
      </p:sp>
      <p:sp>
        <p:nvSpPr>
          <p:cNvPr id="29699" name="Rectangle 3"/>
          <p:cNvSpPr>
            <a:spLocks noGrp="1" noChangeArrowheads="1"/>
          </p:cNvSpPr>
          <p:nvPr>
            <p:ph type="body" idx="4294967295"/>
          </p:nvPr>
        </p:nvSpPr>
        <p:spPr>
          <a:xfrm>
            <a:off x="533400" y="1524000"/>
            <a:ext cx="8229600" cy="4572000"/>
          </a:xfrm>
        </p:spPr>
        <p:txBody>
          <a:bodyPr anchor="ctr">
            <a:normAutofit lnSpcReduction="10000"/>
          </a:bodyPr>
          <a:lstStyle/>
          <a:p>
            <a:pPr marL="52388" indent="3175">
              <a:buSzPct val="125000"/>
              <a:buFontTx/>
              <a:buNone/>
              <a:tabLst>
                <a:tab pos="293688" algn="l"/>
              </a:tabLst>
            </a:pPr>
            <a:r>
              <a:rPr lang="en-US" sz="2400" b="1" dirty="0">
                <a:cs typeface="Times New Roman" pitchFamily="18" charset="0"/>
              </a:rPr>
              <a:t>Authority to Issue Regulations</a:t>
            </a:r>
          </a:p>
          <a:p>
            <a:pPr marL="52388" indent="3175">
              <a:spcBef>
                <a:spcPts val="1200"/>
              </a:spcBef>
              <a:buSzPct val="135000"/>
              <a:tabLst>
                <a:tab pos="293688" algn="l"/>
              </a:tabLst>
            </a:pPr>
            <a:r>
              <a:rPr lang="en-US" sz="2000" b="1" dirty="0">
                <a:cs typeface="Times New Roman" pitchFamily="18" charset="0"/>
              </a:rPr>
              <a:t> 	</a:t>
            </a:r>
            <a:r>
              <a:rPr lang="en-US" sz="2200" b="1" dirty="0">
                <a:cs typeface="Times New Roman" pitchFamily="18" charset="0"/>
              </a:rPr>
              <a:t>ADAAA:  </a:t>
            </a:r>
            <a:r>
              <a:rPr lang="en-US" sz="2200" dirty="0">
                <a:cs typeface="Times New Roman" pitchFamily="18" charset="0"/>
              </a:rPr>
              <a:t>Clarifies that the authority to issue regulations 	implementing the Act’s definition of disability is granted to the EEOC, DOJ, and DOT.</a:t>
            </a:r>
          </a:p>
          <a:p>
            <a:pPr marL="52388" indent="3175">
              <a:spcBef>
                <a:spcPts val="1200"/>
              </a:spcBef>
              <a:buSzPct val="125000"/>
              <a:tabLst>
                <a:tab pos="293688" algn="l"/>
              </a:tabLst>
            </a:pPr>
            <a:r>
              <a:rPr lang="en-US" sz="2200" dirty="0">
                <a:cs typeface="Times New Roman" pitchFamily="18" charset="0"/>
              </a:rPr>
              <a:t>  This change responds to the Supreme Court’s hesitation to accept EEOC regulations defining disability.</a:t>
            </a:r>
          </a:p>
          <a:p>
            <a:pPr marL="52388" indent="3175" algn="ctr">
              <a:buFontTx/>
              <a:buNone/>
              <a:tabLst>
                <a:tab pos="293688" algn="l"/>
              </a:tabLst>
            </a:pPr>
            <a:r>
              <a:rPr lang="en-US" sz="2000" dirty="0">
                <a:solidFill>
                  <a:srgbClr val="0000FF"/>
                </a:solidFill>
                <a:cs typeface="Times New Roman" pitchFamily="18" charset="0"/>
              </a:rPr>
              <a:t>42 U.S.C. § 12205(a); </a:t>
            </a:r>
            <a:r>
              <a:rPr lang="en-US" sz="2000" i="1" dirty="0">
                <a:solidFill>
                  <a:srgbClr val="0000FF"/>
                </a:solidFill>
                <a:cs typeface="Times New Roman" pitchFamily="18" charset="0"/>
              </a:rPr>
              <a:t>See, e.g., Toyota Motor, supra, </a:t>
            </a:r>
            <a:r>
              <a:rPr lang="en-US" sz="2000" dirty="0">
                <a:solidFill>
                  <a:srgbClr val="0000FF"/>
                </a:solidFill>
                <a:cs typeface="Times New Roman" pitchFamily="18" charset="0"/>
              </a:rPr>
              <a:t>534 U.S. at 194.</a:t>
            </a:r>
          </a:p>
          <a:p>
            <a:pPr marL="52388" indent="3175" algn="ctr">
              <a:buFontTx/>
              <a:buNone/>
              <a:tabLst>
                <a:tab pos="293688" algn="l"/>
              </a:tabLst>
            </a:pPr>
            <a:endParaRPr lang="en-US" sz="1100" dirty="0">
              <a:solidFill>
                <a:srgbClr val="0000FF"/>
              </a:solidFill>
              <a:cs typeface="Times New Roman" pitchFamily="18" charset="0"/>
            </a:endParaRPr>
          </a:p>
          <a:p>
            <a:pPr marL="52388" indent="3175">
              <a:buFontTx/>
              <a:buNone/>
              <a:tabLst>
                <a:tab pos="293688" algn="l"/>
              </a:tabLst>
            </a:pPr>
            <a:r>
              <a:rPr lang="en-US" sz="2400" b="1" dirty="0">
                <a:cs typeface="Times New Roman" pitchFamily="18" charset="0"/>
              </a:rPr>
              <a:t>Rehabilitation Act</a:t>
            </a:r>
            <a:r>
              <a:rPr lang="en-US" sz="2400" dirty="0">
                <a:cs typeface="Times New Roman" pitchFamily="18" charset="0"/>
              </a:rPr>
              <a:t> </a:t>
            </a:r>
            <a:r>
              <a:rPr lang="en-US" sz="2400" b="1" dirty="0">
                <a:cs typeface="Times New Roman" pitchFamily="18" charset="0"/>
              </a:rPr>
              <a:t>Conformity</a:t>
            </a:r>
            <a:endParaRPr lang="en-US" sz="2400" dirty="0">
              <a:cs typeface="Times New Roman" pitchFamily="18" charset="0"/>
            </a:endParaRPr>
          </a:p>
          <a:p>
            <a:pPr marL="52388" indent="3175">
              <a:tabLst>
                <a:tab pos="293688" algn="l"/>
              </a:tabLst>
            </a:pPr>
            <a:r>
              <a:rPr lang="en-US" sz="2400" b="1" dirty="0"/>
              <a:t> </a:t>
            </a:r>
            <a:r>
              <a:rPr lang="en-US" sz="2200" b="1" dirty="0"/>
              <a:t>A</a:t>
            </a:r>
            <a:r>
              <a:rPr lang="en-US" sz="2200" b="1" dirty="0">
                <a:cs typeface="Times New Roman" pitchFamily="18" charset="0"/>
              </a:rPr>
              <a:t>DAAA: </a:t>
            </a:r>
            <a:r>
              <a:rPr lang="en-US" sz="2200" dirty="0">
                <a:cs typeface="Times New Roman" pitchFamily="18" charset="0"/>
              </a:rPr>
              <a:t>ADA and</a:t>
            </a:r>
            <a:r>
              <a:rPr lang="en-US" sz="2200" b="1" dirty="0">
                <a:cs typeface="Times New Roman" pitchFamily="18" charset="0"/>
              </a:rPr>
              <a:t> </a:t>
            </a:r>
            <a:r>
              <a:rPr lang="en-US" sz="2200" dirty="0">
                <a:cs typeface="Times New Roman" pitchFamily="18" charset="0"/>
              </a:rPr>
              <a:t>Rehabilitation Act of 1973 shall use the </a:t>
            </a:r>
            <a:r>
              <a:rPr lang="en-US" sz="2200" b="1" dirty="0">
                <a:cs typeface="Times New Roman" pitchFamily="18" charset="0"/>
              </a:rPr>
              <a:t>same </a:t>
            </a:r>
            <a:r>
              <a:rPr lang="en-US" sz="2200" dirty="0">
                <a:cs typeface="Times New Roman" pitchFamily="18" charset="0"/>
              </a:rPr>
              <a:t>definition of disability.</a:t>
            </a:r>
            <a:r>
              <a:rPr lang="en-US" sz="2000" dirty="0">
                <a:cs typeface="Times New Roman" pitchFamily="18" charset="0"/>
              </a:rPr>
              <a:t> </a:t>
            </a:r>
          </a:p>
          <a:p>
            <a:pPr marL="52388" indent="3175" algn="ctr">
              <a:buFontTx/>
              <a:buNone/>
              <a:tabLst>
                <a:tab pos="293688" algn="l"/>
              </a:tabLst>
            </a:pPr>
            <a:r>
              <a:rPr lang="en-US" sz="2000" dirty="0">
                <a:solidFill>
                  <a:srgbClr val="0000FF"/>
                </a:solidFill>
                <a:cs typeface="Times New Roman" pitchFamily="18" charset="0"/>
              </a:rPr>
              <a:t>29 U.S.C. § 705(9)(B) and (20)(B), as amended.</a:t>
            </a:r>
          </a:p>
        </p:txBody>
      </p:sp>
    </p:spTree>
    <p:extLst>
      <p:ext uri="{BB962C8B-B14F-4D97-AF65-F5344CB8AC3E}">
        <p14:creationId xmlns:p14="http://schemas.microsoft.com/office/powerpoint/2010/main" val="783786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bwMode="auto">
          <a:xfrm>
            <a:off x="6553200" y="6245225"/>
            <a:ext cx="2133600" cy="476250"/>
          </a:xfrm>
          <a:prstGeom prst="rect">
            <a:avLst/>
          </a:prstGeom>
          <a:noFill/>
          <a:ln>
            <a:miter lim="800000"/>
            <a:headEnd/>
            <a:tailEnd/>
          </a:ln>
        </p:spPr>
        <p:txBody>
          <a:bodyPr/>
          <a:lstStyle/>
          <a:p>
            <a:pPr algn="r">
              <a:defRPr/>
            </a:pPr>
            <a:fld id="{0E6AD8B7-4C4A-4500-A4DB-B503CF80F88C}" type="slidenum">
              <a:rPr lang="en-US" sz="1800" b="0">
                <a:solidFill>
                  <a:schemeClr val="tx1"/>
                </a:solidFill>
                <a:latin typeface="+mn-lt"/>
                <a:cs typeface="Arial" pitchFamily="34" charset="0"/>
              </a:rPr>
              <a:pPr algn="r">
                <a:defRPr/>
              </a:pPr>
              <a:t>27</a:t>
            </a:fld>
            <a:endParaRPr lang="en-US" sz="1800" b="0">
              <a:solidFill>
                <a:schemeClr val="tx1"/>
              </a:solidFill>
              <a:latin typeface="+mn-lt"/>
              <a:cs typeface="Arial" pitchFamily="34" charset="0"/>
            </a:endParaRPr>
          </a:p>
        </p:txBody>
      </p:sp>
      <p:sp>
        <p:nvSpPr>
          <p:cNvPr id="41986" name="Rectangle 2"/>
          <p:cNvSpPr>
            <a:spLocks noGrp="1" noChangeArrowheads="1"/>
          </p:cNvSpPr>
          <p:nvPr>
            <p:ph type="title" idx="4294967295"/>
          </p:nvPr>
        </p:nvSpPr>
        <p:spPr/>
        <p:txBody>
          <a:bodyPr/>
          <a:lstStyle/>
          <a:p>
            <a:r>
              <a:rPr lang="en-US" sz="3200" dirty="0">
                <a:solidFill>
                  <a:schemeClr val="tx1">
                    <a:lumMod val="50000"/>
                    <a:lumOff val="50000"/>
                  </a:schemeClr>
                </a:solidFill>
                <a:cs typeface="Times New Roman" pitchFamily="18" charset="0"/>
              </a:rPr>
              <a:t>The New Standards in the ADAAA Also Apply to the Rehabilitation Act</a:t>
            </a:r>
            <a:endParaRPr lang="en-US" sz="3200" dirty="0">
              <a:solidFill>
                <a:schemeClr val="tx1">
                  <a:lumMod val="50000"/>
                  <a:lumOff val="50000"/>
                </a:schemeClr>
              </a:solidFill>
            </a:endParaRPr>
          </a:p>
        </p:txBody>
      </p:sp>
      <p:sp>
        <p:nvSpPr>
          <p:cNvPr id="41987" name="Rectangle 3"/>
          <p:cNvSpPr>
            <a:spLocks noGrp="1" noChangeArrowheads="1"/>
          </p:cNvSpPr>
          <p:nvPr>
            <p:ph type="body" idx="4294967295"/>
          </p:nvPr>
        </p:nvSpPr>
        <p:spPr/>
        <p:txBody>
          <a:bodyPr anchor="ctr"/>
          <a:lstStyle/>
          <a:p>
            <a:pPr marL="0" indent="0" algn="ctr">
              <a:spcBef>
                <a:spcPts val="0"/>
              </a:spcBef>
              <a:buFontTx/>
              <a:buNone/>
              <a:tabLst>
                <a:tab pos="198438" algn="l"/>
              </a:tabLst>
            </a:pPr>
            <a:r>
              <a:rPr lang="en-US" sz="2400" b="1" i="1" dirty="0" err="1">
                <a:solidFill>
                  <a:srgbClr val="0000FF"/>
                </a:solidFill>
                <a:cs typeface="Times New Roman" pitchFamily="18" charset="0"/>
              </a:rPr>
              <a:t>Franchi</a:t>
            </a:r>
            <a:r>
              <a:rPr lang="en-US" sz="2400" b="1" i="1" dirty="0">
                <a:solidFill>
                  <a:srgbClr val="0000FF"/>
                </a:solidFill>
                <a:cs typeface="Times New Roman" pitchFamily="18" charset="0"/>
              </a:rPr>
              <a:t> v. New Hampton School</a:t>
            </a:r>
            <a:r>
              <a:rPr lang="en-US" sz="2400" b="1" dirty="0">
                <a:solidFill>
                  <a:srgbClr val="0000FF"/>
                </a:solidFill>
                <a:cs typeface="Times New Roman" pitchFamily="18" charset="0"/>
              </a:rPr>
              <a:t>, </a:t>
            </a:r>
          </a:p>
          <a:p>
            <a:pPr marL="0" indent="0" algn="ctr">
              <a:spcBef>
                <a:spcPts val="0"/>
              </a:spcBef>
              <a:buFontTx/>
              <a:buNone/>
              <a:tabLst>
                <a:tab pos="198438" algn="l"/>
              </a:tabLst>
            </a:pPr>
            <a:r>
              <a:rPr lang="en-US" sz="2400" dirty="0">
                <a:solidFill>
                  <a:srgbClr val="0000FF"/>
                </a:solidFill>
                <a:cs typeface="Times New Roman" pitchFamily="18" charset="0"/>
              </a:rPr>
              <a:t>656 F. Supp. 2d 252 (D.N.H. 2009)</a:t>
            </a:r>
            <a:endParaRPr lang="en-US" sz="2800" dirty="0">
              <a:cs typeface="Times New Roman" pitchFamily="18" charset="0"/>
            </a:endParaRPr>
          </a:p>
          <a:p>
            <a:pPr marL="0" indent="0" algn="just">
              <a:spcBef>
                <a:spcPts val="1800"/>
              </a:spcBef>
              <a:tabLst>
                <a:tab pos="198438" algn="l"/>
              </a:tabLst>
            </a:pPr>
            <a:r>
              <a:rPr lang="en-US" sz="2800" dirty="0">
                <a:cs typeface="Times New Roman" pitchFamily="18" charset="0"/>
              </a:rPr>
              <a:t> The ADAAA applies to Rehabilitation Act claims, and in the absence of contrary argument by the defendant, to the Fair Housing Act as well. </a:t>
            </a:r>
          </a:p>
          <a:p>
            <a:pPr marL="0" indent="0">
              <a:buFontTx/>
              <a:buNone/>
              <a:tabLst>
                <a:tab pos="198438" algn="l"/>
              </a:tabLst>
            </a:pPr>
            <a:endParaRPr lang="en-US" sz="2800" dirty="0">
              <a:cs typeface="Times New Roman" pitchFamily="18" charset="0"/>
            </a:endParaRPr>
          </a:p>
        </p:txBody>
      </p:sp>
    </p:spTree>
    <p:extLst>
      <p:ext uri="{BB962C8B-B14F-4D97-AF65-F5344CB8AC3E}">
        <p14:creationId xmlns:p14="http://schemas.microsoft.com/office/powerpoint/2010/main" val="1029661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bwMode="auto">
          <a:xfrm>
            <a:off x="6553200" y="6245225"/>
            <a:ext cx="2133600" cy="476250"/>
          </a:xfrm>
          <a:prstGeom prst="rect">
            <a:avLst/>
          </a:prstGeom>
          <a:noFill/>
          <a:ln>
            <a:miter lim="800000"/>
            <a:headEnd/>
            <a:tailEnd/>
          </a:ln>
        </p:spPr>
        <p:txBody>
          <a:bodyPr/>
          <a:lstStyle/>
          <a:p>
            <a:pPr algn="r">
              <a:defRPr/>
            </a:pPr>
            <a:fld id="{9731AAA4-288B-4A70-95C1-91BC04C49E3E}" type="slidenum">
              <a:rPr lang="en-US" sz="1800" b="0">
                <a:solidFill>
                  <a:schemeClr val="tx1"/>
                </a:solidFill>
                <a:latin typeface="+mn-lt"/>
                <a:cs typeface="Arial" pitchFamily="34" charset="0"/>
              </a:rPr>
              <a:pPr algn="r">
                <a:defRPr/>
              </a:pPr>
              <a:t>28</a:t>
            </a:fld>
            <a:endParaRPr lang="en-US" sz="1800" b="0">
              <a:solidFill>
                <a:schemeClr val="tx1"/>
              </a:solidFill>
              <a:latin typeface="+mn-lt"/>
              <a:cs typeface="Arial" pitchFamily="34" charset="0"/>
            </a:endParaRPr>
          </a:p>
        </p:txBody>
      </p:sp>
      <p:sp>
        <p:nvSpPr>
          <p:cNvPr id="51202" name="Rectangle 2"/>
          <p:cNvSpPr>
            <a:spLocks noGrp="1" noChangeArrowheads="1"/>
          </p:cNvSpPr>
          <p:nvPr>
            <p:ph type="title" idx="4294967295"/>
          </p:nvPr>
        </p:nvSpPr>
        <p:spPr/>
        <p:txBody>
          <a:bodyPr>
            <a:normAutofit fontScale="90000"/>
          </a:bodyPr>
          <a:lstStyle/>
          <a:p>
            <a:r>
              <a:rPr lang="en-US" sz="3600" dirty="0">
                <a:cs typeface="Times New Roman" pitchFamily="18" charset="0"/>
              </a:rPr>
              <a:t>Looking Ahead:</a:t>
            </a:r>
            <a:br>
              <a:rPr lang="en-US" sz="3600" dirty="0">
                <a:cs typeface="Times New Roman" pitchFamily="18" charset="0"/>
              </a:rPr>
            </a:br>
            <a:r>
              <a:rPr lang="en-US" sz="3600" dirty="0">
                <a:cs typeface="Times New Roman" pitchFamily="18" charset="0"/>
              </a:rPr>
              <a:t>ADA Litigation Post –ADAAA </a:t>
            </a:r>
          </a:p>
        </p:txBody>
      </p:sp>
      <p:sp>
        <p:nvSpPr>
          <p:cNvPr id="46083" name="Rectangle 3"/>
          <p:cNvSpPr>
            <a:spLocks noGrp="1" noChangeArrowheads="1"/>
          </p:cNvSpPr>
          <p:nvPr>
            <p:ph type="body" idx="4294967295"/>
          </p:nvPr>
        </p:nvSpPr>
        <p:spPr/>
        <p:txBody>
          <a:bodyPr anchor="ctr"/>
          <a:lstStyle/>
          <a:p>
            <a:pPr marL="169863" indent="-169863">
              <a:defRPr/>
            </a:pPr>
            <a:r>
              <a:rPr lang="en-US" sz="2000" dirty="0">
                <a:latin typeface="+mn-lt"/>
              </a:rPr>
              <a:t> </a:t>
            </a:r>
            <a:r>
              <a:rPr lang="en-US" sz="2800" dirty="0">
                <a:latin typeface="+mn-lt"/>
              </a:rPr>
              <a:t>As courts now recognize that most plaintiffs will more easily meet the definition of disability, the focus of the courts’ inquiry in most ADA cases will likely be on whether covered entities have met their legal obligations under the ADA – as Congress intended.  </a:t>
            </a:r>
          </a:p>
          <a:p>
            <a:pPr marL="169863" indent="-169863">
              <a:buFontTx/>
              <a:buNone/>
              <a:defRPr/>
            </a:pPr>
            <a:endParaRPr lang="en-US" sz="500" dirty="0">
              <a:latin typeface="+mn-lt"/>
            </a:endParaRPr>
          </a:p>
        </p:txBody>
      </p:sp>
    </p:spTree>
    <p:extLst>
      <p:ext uri="{BB962C8B-B14F-4D97-AF65-F5344CB8AC3E}">
        <p14:creationId xmlns:p14="http://schemas.microsoft.com/office/powerpoint/2010/main" val="3134127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2460</Words>
  <Application>Microsoft Macintosh PowerPoint</Application>
  <PresentationFormat>On-screen Show (4:3)</PresentationFormat>
  <Paragraphs>220</Paragraphs>
  <Slides>28</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Times New Roman</vt:lpstr>
      <vt:lpstr>Wingdings</vt:lpstr>
      <vt:lpstr>Office Theme</vt:lpstr>
      <vt:lpstr>Definition of Disability  Pre- and Post- ADAAA (2008)</vt:lpstr>
      <vt:lpstr>So why did Congress pass  the ADAAA?</vt:lpstr>
      <vt:lpstr>The New Baseline</vt:lpstr>
      <vt:lpstr>What changes did the ADAAA make to Federal disability law?</vt:lpstr>
      <vt:lpstr>ADAAA Changes (continued)</vt:lpstr>
      <vt:lpstr>Core text of definition of “disability” is the same</vt:lpstr>
      <vt:lpstr>Changes in interpretation of definition</vt:lpstr>
      <vt:lpstr>Category One:  Is the individual a person with an actual, current disability?</vt:lpstr>
      <vt:lpstr>Changes to definition / interpretation  of “major life activities”</vt:lpstr>
      <vt:lpstr>Changes to definition / interpretation  of “major life activities” (cont’d)</vt:lpstr>
      <vt:lpstr>Changes to definition / interpretation  of “major life activities” (cont’d)</vt:lpstr>
      <vt:lpstr>Expanded Definition of  Major Life Activities</vt:lpstr>
      <vt:lpstr>“New” Major Life Activities </vt:lpstr>
      <vt:lpstr>Major Life Activities – Second List: “Major Bodily Functions”</vt:lpstr>
      <vt:lpstr>Major Life Activities – Second List: “Major Bodily Functions” (continued)</vt:lpstr>
      <vt:lpstr>One “major life activity” is enough</vt:lpstr>
      <vt:lpstr>Changes to interpretation  of “substantially limits”</vt:lpstr>
      <vt:lpstr> “Substantially limits”  and “mitigating measures”  </vt:lpstr>
      <vt:lpstr>Examples of Mitigating Measures</vt:lpstr>
      <vt:lpstr>“Mitigating measures” (continued) </vt:lpstr>
      <vt:lpstr>ADAAA: Mitigating Measures are Not Conside“Mitigating measures”     (continued)red in Assessing Disability</vt:lpstr>
      <vt:lpstr>“Mitigating measures” (continued)</vt:lpstr>
      <vt:lpstr>Other issues that the ADAAA resolves:</vt:lpstr>
      <vt:lpstr>Category Two:  Is the individual a person with a record of a disability?</vt:lpstr>
      <vt:lpstr>Special note:  Category Two and reasonable accommodation</vt:lpstr>
      <vt:lpstr>EEOC Authority &amp; Rehab Act Conformity</vt:lpstr>
      <vt:lpstr>The New Standards in the ADAAA Also Apply to the Rehabilitation Act</vt:lpstr>
      <vt:lpstr>Looking Ahead: ADA Litigation Post –ADAAA </vt:lpstr>
    </vt:vector>
  </TitlesOfParts>
  <Company>ODOC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Disability  Pre- and Post- ADAAA (2008)</dc:title>
  <dc:creator>Nielson Karen E</dc:creator>
  <cp:lastModifiedBy>Microsoft Office User</cp:lastModifiedBy>
  <cp:revision>9</cp:revision>
  <cp:lastPrinted>2020-08-25T19:35:05Z</cp:lastPrinted>
  <dcterms:created xsi:type="dcterms:W3CDTF">2016-02-15T20:07:58Z</dcterms:created>
  <dcterms:modified xsi:type="dcterms:W3CDTF">2020-08-25T19:35:21Z</dcterms:modified>
</cp:coreProperties>
</file>